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7"/>
  </p:notesMasterIdLst>
  <p:sldIdLst>
    <p:sldId id="256" r:id="rId2"/>
    <p:sldId id="617" r:id="rId3"/>
    <p:sldId id="285" r:id="rId4"/>
    <p:sldId id="257" r:id="rId5"/>
    <p:sldId id="474" r:id="rId6"/>
    <p:sldId id="491" r:id="rId7"/>
    <p:sldId id="492" r:id="rId8"/>
    <p:sldId id="493" r:id="rId9"/>
    <p:sldId id="499" r:id="rId10"/>
    <p:sldId id="500" r:id="rId11"/>
    <p:sldId id="501" r:id="rId12"/>
    <p:sldId id="502" r:id="rId13"/>
    <p:sldId id="512" r:id="rId14"/>
    <p:sldId id="513" r:id="rId15"/>
    <p:sldId id="514" r:id="rId16"/>
    <p:sldId id="473" r:id="rId17"/>
    <p:sldId id="448" r:id="rId18"/>
    <p:sldId id="475" r:id="rId19"/>
    <p:sldId id="451" r:id="rId20"/>
    <p:sldId id="486" r:id="rId21"/>
    <p:sldId id="487" r:id="rId22"/>
    <p:sldId id="488" r:id="rId23"/>
    <p:sldId id="489" r:id="rId24"/>
    <p:sldId id="490" r:id="rId25"/>
    <p:sldId id="482" r:id="rId26"/>
    <p:sldId id="483" r:id="rId27"/>
    <p:sldId id="484" r:id="rId28"/>
    <p:sldId id="485" r:id="rId29"/>
    <p:sldId id="452" r:id="rId30"/>
    <p:sldId id="503" r:id="rId31"/>
    <p:sldId id="504" r:id="rId32"/>
    <p:sldId id="505" r:id="rId33"/>
    <p:sldId id="507" r:id="rId34"/>
    <p:sldId id="508" r:id="rId35"/>
    <p:sldId id="510" r:id="rId36"/>
    <p:sldId id="618" r:id="rId37"/>
    <p:sldId id="511" r:id="rId38"/>
    <p:sldId id="619" r:id="rId39"/>
    <p:sldId id="620" r:id="rId40"/>
    <p:sldId id="631" r:id="rId41"/>
    <p:sldId id="632" r:id="rId42"/>
    <p:sldId id="633" r:id="rId43"/>
    <p:sldId id="634" r:id="rId44"/>
    <p:sldId id="621" r:id="rId45"/>
    <p:sldId id="622" r:id="rId46"/>
    <p:sldId id="623" r:id="rId47"/>
    <p:sldId id="624" r:id="rId48"/>
    <p:sldId id="625" r:id="rId49"/>
    <p:sldId id="626" r:id="rId50"/>
    <p:sldId id="627" r:id="rId51"/>
    <p:sldId id="628" r:id="rId52"/>
    <p:sldId id="629" r:id="rId53"/>
    <p:sldId id="630" r:id="rId54"/>
    <p:sldId id="635" r:id="rId55"/>
    <p:sldId id="636" r:id="rId56"/>
    <p:sldId id="515" r:id="rId57"/>
    <p:sldId id="516" r:id="rId58"/>
    <p:sldId id="517" r:id="rId59"/>
    <p:sldId id="518" r:id="rId60"/>
    <p:sldId id="519" r:id="rId61"/>
    <p:sldId id="520" r:id="rId62"/>
    <p:sldId id="521" r:id="rId63"/>
    <p:sldId id="522" r:id="rId64"/>
    <p:sldId id="523" r:id="rId65"/>
    <p:sldId id="524" r:id="rId66"/>
    <p:sldId id="525" r:id="rId67"/>
    <p:sldId id="526" r:id="rId68"/>
    <p:sldId id="528" r:id="rId69"/>
    <p:sldId id="529" r:id="rId70"/>
    <p:sldId id="530" r:id="rId71"/>
    <p:sldId id="531" r:id="rId72"/>
    <p:sldId id="532" r:id="rId73"/>
    <p:sldId id="533" r:id="rId74"/>
    <p:sldId id="534" r:id="rId75"/>
    <p:sldId id="535" r:id="rId76"/>
    <p:sldId id="527" r:id="rId77"/>
    <p:sldId id="564" r:id="rId78"/>
    <p:sldId id="565" r:id="rId79"/>
    <p:sldId id="536" r:id="rId80"/>
    <p:sldId id="537" r:id="rId81"/>
    <p:sldId id="538" r:id="rId82"/>
    <p:sldId id="539" r:id="rId83"/>
    <p:sldId id="540" r:id="rId84"/>
    <p:sldId id="542" r:id="rId85"/>
    <p:sldId id="497" r:id="rId86"/>
    <p:sldId id="543" r:id="rId87"/>
    <p:sldId id="544" r:id="rId88"/>
    <p:sldId id="545" r:id="rId89"/>
    <p:sldId id="546" r:id="rId90"/>
    <p:sldId id="547" r:id="rId91"/>
    <p:sldId id="548" r:id="rId92"/>
    <p:sldId id="549" r:id="rId93"/>
    <p:sldId id="550" r:id="rId94"/>
    <p:sldId id="551" r:id="rId95"/>
    <p:sldId id="552" r:id="rId96"/>
    <p:sldId id="553" r:id="rId97"/>
    <p:sldId id="554" r:id="rId98"/>
    <p:sldId id="555" r:id="rId99"/>
    <p:sldId id="556" r:id="rId100"/>
    <p:sldId id="557" r:id="rId101"/>
    <p:sldId id="558" r:id="rId102"/>
    <p:sldId id="559" r:id="rId103"/>
    <p:sldId id="560" r:id="rId104"/>
    <p:sldId id="561" r:id="rId105"/>
    <p:sldId id="562" r:id="rId106"/>
    <p:sldId id="563" r:id="rId107"/>
    <p:sldId id="566" r:id="rId108"/>
    <p:sldId id="567" r:id="rId109"/>
    <p:sldId id="568" r:id="rId110"/>
    <p:sldId id="569" r:id="rId111"/>
    <p:sldId id="638" r:id="rId112"/>
    <p:sldId id="639" r:id="rId113"/>
    <p:sldId id="640" r:id="rId114"/>
    <p:sldId id="641" r:id="rId115"/>
    <p:sldId id="642" r:id="rId116"/>
    <p:sldId id="643" r:id="rId117"/>
    <p:sldId id="644" r:id="rId118"/>
    <p:sldId id="645" r:id="rId119"/>
    <p:sldId id="646" r:id="rId120"/>
    <p:sldId id="647" r:id="rId121"/>
    <p:sldId id="648" r:id="rId122"/>
    <p:sldId id="649" r:id="rId123"/>
    <p:sldId id="650" r:id="rId124"/>
    <p:sldId id="570" r:id="rId125"/>
    <p:sldId id="571" r:id="rId126"/>
    <p:sldId id="572" r:id="rId127"/>
    <p:sldId id="573" r:id="rId128"/>
    <p:sldId id="589" r:id="rId129"/>
    <p:sldId id="574" r:id="rId130"/>
    <p:sldId id="575" r:id="rId131"/>
    <p:sldId id="576" r:id="rId132"/>
    <p:sldId id="577" r:id="rId133"/>
    <p:sldId id="578" r:id="rId134"/>
    <p:sldId id="579" r:id="rId135"/>
    <p:sldId id="580" r:id="rId136"/>
    <p:sldId id="581" r:id="rId137"/>
    <p:sldId id="586" r:id="rId138"/>
    <p:sldId id="587" r:id="rId139"/>
    <p:sldId id="582" r:id="rId140"/>
    <p:sldId id="583" r:id="rId141"/>
    <p:sldId id="584" r:id="rId142"/>
    <p:sldId id="585" r:id="rId143"/>
    <p:sldId id="588" r:id="rId144"/>
    <p:sldId id="590" r:id="rId145"/>
    <p:sldId id="591" r:id="rId146"/>
    <p:sldId id="592" r:id="rId147"/>
    <p:sldId id="593" r:id="rId148"/>
    <p:sldId id="594" r:id="rId149"/>
    <p:sldId id="595" r:id="rId150"/>
    <p:sldId id="596" r:id="rId151"/>
    <p:sldId id="597" r:id="rId152"/>
    <p:sldId id="598" r:id="rId153"/>
    <p:sldId id="599" r:id="rId154"/>
    <p:sldId id="600" r:id="rId155"/>
    <p:sldId id="601" r:id="rId156"/>
    <p:sldId id="602" r:id="rId157"/>
    <p:sldId id="603" r:id="rId158"/>
    <p:sldId id="604" r:id="rId159"/>
    <p:sldId id="605" r:id="rId160"/>
    <p:sldId id="606" r:id="rId161"/>
    <p:sldId id="607" r:id="rId162"/>
    <p:sldId id="608" r:id="rId163"/>
    <p:sldId id="609" r:id="rId164"/>
    <p:sldId id="610" r:id="rId165"/>
    <p:sldId id="611" r:id="rId166"/>
    <p:sldId id="612" r:id="rId167"/>
    <p:sldId id="613" r:id="rId168"/>
    <p:sldId id="614" r:id="rId169"/>
    <p:sldId id="615" r:id="rId170"/>
    <p:sldId id="616" r:id="rId171"/>
    <p:sldId id="637" r:id="rId172"/>
    <p:sldId id="498" r:id="rId173"/>
    <p:sldId id="453" r:id="rId174"/>
    <p:sldId id="454" r:id="rId175"/>
    <p:sldId id="456" r:id="rId1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075" autoAdjust="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951C5-1562-44AE-B989-47C1E8AAFD79}" type="datetimeFigureOut">
              <a:rPr lang="en-US" smtClean="0"/>
              <a:t>10/11/2017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0009D7-3DD8-4D90-A618-793F90D47AA6}" type="slidenum">
              <a:rPr lang="en-US" smtClean="0"/>
              <a:t>‹#›</a:t>
            </a:fld>
            <a:endParaRPr lang="en-US"/>
          </a:p>
        </p:txBody>
      </p:sp>
    </p:spTree>
    <p:extLst>
      <p:ext uri="{BB962C8B-B14F-4D97-AF65-F5344CB8AC3E}">
        <p14:creationId xmlns:p14="http://schemas.microsoft.com/office/powerpoint/2010/main" val="2588146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iki.pentaho.com/display/EAI/.01+Introduction+to+Spoo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wiki.pentaho.com/display/EAI/.01+Introduction+to+Spoon#.01IntroductiontoSpoon-LaunchingSpoo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Pentaho Metadata Editor (PME) is a tool that allows you to build Pentaho metadata domains and relational data models. A Pentaho Metadata Model maps the physical structure of your database into a logical business model. These mappings are stored in a centralized metadata repository and allow administrators to:</a:t>
            </a:r>
          </a:p>
          <a:p>
            <a:r>
              <a:rPr lang="en-US" sz="1200" b="0" i="0" kern="1200" dirty="0">
                <a:solidFill>
                  <a:schemeClr val="tx1"/>
                </a:solidFill>
                <a:effectLst/>
                <a:latin typeface="+mn-lt"/>
                <a:ea typeface="+mn-ea"/>
                <a:cs typeface="+mn-cs"/>
              </a:rPr>
              <a:t>Create business-language definitions for complex or cryptic database tables</a:t>
            </a:r>
          </a:p>
          <a:p>
            <a:r>
              <a:rPr lang="en-US" sz="1200" b="0" i="0" kern="1200" dirty="0">
                <a:solidFill>
                  <a:schemeClr val="tx1"/>
                </a:solidFill>
                <a:effectLst/>
                <a:latin typeface="+mn-lt"/>
                <a:ea typeface="+mn-ea"/>
                <a:cs typeface="+mn-cs"/>
              </a:rPr>
              <a:t>Decrease the cost and impact associated with low level database changes</a:t>
            </a:r>
          </a:p>
          <a:p>
            <a:r>
              <a:rPr lang="en-US" sz="1200" b="0" i="0" kern="1200" dirty="0">
                <a:solidFill>
                  <a:schemeClr val="tx1"/>
                </a:solidFill>
                <a:effectLst/>
                <a:latin typeface="+mn-lt"/>
                <a:ea typeface="+mn-ea"/>
                <a:cs typeface="+mn-cs"/>
              </a:rPr>
              <a:t>Set security parameters limiting user's report access to data</a:t>
            </a:r>
          </a:p>
          <a:p>
            <a:r>
              <a:rPr lang="en-US" sz="1200" b="0" i="0" kern="1200" dirty="0">
                <a:solidFill>
                  <a:schemeClr val="tx1"/>
                </a:solidFill>
                <a:effectLst/>
                <a:latin typeface="+mn-lt"/>
                <a:ea typeface="+mn-ea"/>
                <a:cs typeface="+mn-cs"/>
              </a:rPr>
              <a:t>Drive formatting on text, date, and numeric data improving report maintenance</a:t>
            </a:r>
          </a:p>
          <a:p>
            <a:r>
              <a:rPr lang="en-US" sz="1200" b="0" i="0" kern="1200" dirty="0">
                <a:solidFill>
                  <a:schemeClr val="tx1"/>
                </a:solidFill>
                <a:effectLst/>
                <a:latin typeface="+mn-lt"/>
                <a:ea typeface="+mn-ea"/>
                <a:cs typeface="+mn-cs"/>
              </a:rPr>
              <a:t>Localize the information to the user's regional settings</a:t>
            </a:r>
          </a:p>
          <a:p>
            <a:endParaRPr lang="en-US" dirty="0"/>
          </a:p>
        </p:txBody>
      </p:sp>
      <p:sp>
        <p:nvSpPr>
          <p:cNvPr id="4" name="Slide Number Placeholder 3"/>
          <p:cNvSpPr>
            <a:spLocks noGrp="1"/>
          </p:cNvSpPr>
          <p:nvPr>
            <p:ph type="sldNum" sz="quarter" idx="10"/>
          </p:nvPr>
        </p:nvSpPr>
        <p:spPr/>
        <p:txBody>
          <a:bodyPr/>
          <a:lstStyle/>
          <a:p>
            <a:fld id="{CD0009D7-3DD8-4D90-A618-793F90D47AA6}" type="slidenum">
              <a:rPr lang="en-US" smtClean="0"/>
              <a:t>4</a:t>
            </a:fld>
            <a:endParaRPr lang="en-US"/>
          </a:p>
        </p:txBody>
      </p:sp>
    </p:spTree>
    <p:extLst>
      <p:ext uri="{BB962C8B-B14F-4D97-AF65-F5344CB8AC3E}">
        <p14:creationId xmlns:p14="http://schemas.microsoft.com/office/powerpoint/2010/main" val="959713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19</a:t>
            </a:fld>
            <a:endParaRPr lang="en-US"/>
          </a:p>
        </p:txBody>
      </p:sp>
    </p:spTree>
    <p:extLst>
      <p:ext uri="{BB962C8B-B14F-4D97-AF65-F5344CB8AC3E}">
        <p14:creationId xmlns:p14="http://schemas.microsoft.com/office/powerpoint/2010/main" val="3970394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20</a:t>
            </a:fld>
            <a:endParaRPr lang="en-US"/>
          </a:p>
        </p:txBody>
      </p:sp>
    </p:spTree>
    <p:extLst>
      <p:ext uri="{BB962C8B-B14F-4D97-AF65-F5344CB8AC3E}">
        <p14:creationId xmlns:p14="http://schemas.microsoft.com/office/powerpoint/2010/main" val="1063228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21</a:t>
            </a:fld>
            <a:endParaRPr lang="en-US"/>
          </a:p>
        </p:txBody>
      </p:sp>
    </p:spTree>
    <p:extLst>
      <p:ext uri="{BB962C8B-B14F-4D97-AF65-F5344CB8AC3E}">
        <p14:creationId xmlns:p14="http://schemas.microsoft.com/office/powerpoint/2010/main" val="651173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22</a:t>
            </a:fld>
            <a:endParaRPr lang="en-US"/>
          </a:p>
        </p:txBody>
      </p:sp>
    </p:spTree>
    <p:extLst>
      <p:ext uri="{BB962C8B-B14F-4D97-AF65-F5344CB8AC3E}">
        <p14:creationId xmlns:p14="http://schemas.microsoft.com/office/powerpoint/2010/main" val="2143889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PDI 7 tool is composed by different </a:t>
            </a:r>
            <a:r>
              <a:rPr lang="en-US" sz="1200" b="0" i="0" kern="1200" dirty="0" err="1">
                <a:solidFill>
                  <a:schemeClr val="tx1"/>
                </a:solidFill>
                <a:effectLst/>
                <a:latin typeface="+mn-lt"/>
                <a:ea typeface="+mn-ea"/>
                <a:cs typeface="+mn-cs"/>
              </a:rPr>
              <a:t>executables</a:t>
            </a:r>
            <a:r>
              <a:rPr lang="en-US" sz="1200" b="0" i="0" kern="1200" dirty="0">
                <a:solidFill>
                  <a:schemeClr val="tx1"/>
                </a:solidFill>
                <a:effectLst/>
                <a:latin typeface="+mn-lt"/>
                <a:ea typeface="+mn-ea"/>
                <a:cs typeface="+mn-cs"/>
              </a:rPr>
              <a:t> and services (Spoon, Kitchen, Pan), everyone designed for a specific purpose. To create all the default configuration folders and files, you have to run the </a:t>
            </a:r>
            <a:r>
              <a:rPr lang="en-US" sz="1200" b="0" i="0" kern="1200" dirty="0">
                <a:solidFill>
                  <a:schemeClr val="tx1"/>
                </a:solidFill>
                <a:effectLst/>
                <a:latin typeface="+mn-lt"/>
                <a:ea typeface="+mn-ea"/>
                <a:cs typeface="+mn-cs"/>
                <a:hlinkClick r:id="rId3"/>
              </a:rPr>
              <a:t>Spoon</a:t>
            </a:r>
            <a:r>
              <a:rPr lang="en-US" sz="1200" b="0" i="0" kern="1200" dirty="0">
                <a:solidFill>
                  <a:schemeClr val="tx1"/>
                </a:solidFill>
                <a:effectLst/>
                <a:latin typeface="+mn-lt"/>
                <a:ea typeface="+mn-ea"/>
                <a:cs typeface="+mn-cs"/>
              </a:rPr>
              <a:t> tool for the first time. Spoon is a graphical user interface that allows you to design transformations and jobs that can be run with the other Kettle tools (Pan and Kitchen). To run the spoon tool, follow the instructions described </a:t>
            </a:r>
            <a:r>
              <a:rPr lang="en-US" sz="1200" b="0" i="0" kern="1200" dirty="0">
                <a:solidFill>
                  <a:schemeClr val="tx1"/>
                </a:solidFill>
                <a:effectLst/>
                <a:latin typeface="+mn-lt"/>
                <a:ea typeface="+mn-ea"/>
                <a:cs typeface="+mn-cs"/>
                <a:hlinkClick r:id="rId4"/>
              </a:rPr>
              <a:t>here</a:t>
            </a:r>
            <a:r>
              <a:rPr lang="en-US" sz="1200" b="0" i="0"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CD0009D7-3DD8-4D90-A618-793F90D47AA6}" type="slidenum">
              <a:rPr lang="en-US" smtClean="0"/>
              <a:t>23</a:t>
            </a:fld>
            <a:endParaRPr lang="en-US"/>
          </a:p>
        </p:txBody>
      </p:sp>
    </p:spTree>
    <p:extLst>
      <p:ext uri="{BB962C8B-B14F-4D97-AF65-F5344CB8AC3E}">
        <p14:creationId xmlns:p14="http://schemas.microsoft.com/office/powerpoint/2010/main" val="2003236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24</a:t>
            </a:fld>
            <a:endParaRPr lang="en-US"/>
          </a:p>
        </p:txBody>
      </p:sp>
    </p:spTree>
    <p:extLst>
      <p:ext uri="{BB962C8B-B14F-4D97-AF65-F5344CB8AC3E}">
        <p14:creationId xmlns:p14="http://schemas.microsoft.com/office/powerpoint/2010/main" val="1922829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25</a:t>
            </a:fld>
            <a:endParaRPr lang="en-US"/>
          </a:p>
        </p:txBody>
      </p:sp>
    </p:spTree>
    <p:extLst>
      <p:ext uri="{BB962C8B-B14F-4D97-AF65-F5344CB8AC3E}">
        <p14:creationId xmlns:p14="http://schemas.microsoft.com/office/powerpoint/2010/main" val="269786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26</a:t>
            </a:fld>
            <a:endParaRPr lang="en-US"/>
          </a:p>
        </p:txBody>
      </p:sp>
    </p:spTree>
    <p:extLst>
      <p:ext uri="{BB962C8B-B14F-4D97-AF65-F5344CB8AC3E}">
        <p14:creationId xmlns:p14="http://schemas.microsoft.com/office/powerpoint/2010/main" val="1071696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27</a:t>
            </a:fld>
            <a:endParaRPr lang="en-US"/>
          </a:p>
        </p:txBody>
      </p:sp>
    </p:spTree>
    <p:extLst>
      <p:ext uri="{BB962C8B-B14F-4D97-AF65-F5344CB8AC3E}">
        <p14:creationId xmlns:p14="http://schemas.microsoft.com/office/powerpoint/2010/main" val="3728627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28</a:t>
            </a:fld>
            <a:endParaRPr lang="en-US"/>
          </a:p>
        </p:txBody>
      </p:sp>
    </p:spTree>
    <p:extLst>
      <p:ext uri="{BB962C8B-B14F-4D97-AF65-F5344CB8AC3E}">
        <p14:creationId xmlns:p14="http://schemas.microsoft.com/office/powerpoint/2010/main" val="28035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data was organized in file formats. DBMS was a new concept then, and all the research was done to make it overcome the deficiencies in traditional style of data management. A modern DBMS has the following characteristics −</a:t>
            </a:r>
          </a:p>
          <a:p>
            <a:endParaRPr lang="en-US" dirty="0"/>
          </a:p>
          <a:p>
            <a:r>
              <a:rPr lang="en-US" dirty="0"/>
              <a:t>Real-world entity − A modern DBMS is more realistic and uses real-world entities to design its architecture. It uses the behavior and attributes too. For example, a school database may use students as an entity and their age as an attribute.</a:t>
            </a:r>
          </a:p>
          <a:p>
            <a:endParaRPr lang="en-US" dirty="0"/>
          </a:p>
          <a:p>
            <a:r>
              <a:rPr lang="en-US" dirty="0"/>
              <a:t>Relation-based tables − DBMS allows entities and relations among them to form tables. A user can understand the architecture of a database just by looking at the table names.</a:t>
            </a:r>
          </a:p>
          <a:p>
            <a:endParaRPr lang="en-US" dirty="0"/>
          </a:p>
          <a:p>
            <a:r>
              <a:rPr lang="en-US" dirty="0"/>
              <a:t>Isolation of data and application − A database system is entirely different than its data. A database is an active entity, whereas data is said to be passive, on which the database works and organizes. DBMS also stores metadata, which is data about data, to ease its own process.</a:t>
            </a:r>
          </a:p>
          <a:p>
            <a:endParaRPr lang="en-US" dirty="0"/>
          </a:p>
          <a:p>
            <a:r>
              <a:rPr lang="en-US" dirty="0"/>
              <a:t>Less redundancy − DBMS follows the rules of normalization, which splits a relation when any of its attributes is having redundancy in values. Normalization is a mathematically rich and scientific process that reduces data redundancy.</a:t>
            </a:r>
          </a:p>
          <a:p>
            <a:endParaRPr lang="en-US" dirty="0"/>
          </a:p>
          <a:p>
            <a:r>
              <a:rPr lang="en-US" dirty="0"/>
              <a:t>Consistency − Consistency is a state where every relation in a database remains consistent. There exist methods and techniques, which can detect attempt of leaving database in inconsistent state. A DBMS can provide greater consistency as compared to earlier forms of data storing applications like file-processing systems.</a:t>
            </a:r>
          </a:p>
          <a:p>
            <a:endParaRPr lang="en-US" dirty="0"/>
          </a:p>
          <a:p>
            <a:r>
              <a:rPr lang="en-US" dirty="0"/>
              <a:t>Query Language − DBMS is equipped with query language, which makes it more efficient to retrieve and manipulate data. A user can apply as many and as different filtering options as required to retrieve a set of data. Traditionally it was not possible where file-processing system was used.</a:t>
            </a:r>
          </a:p>
          <a:p>
            <a:endParaRPr lang="en-US" dirty="0"/>
          </a:p>
          <a:p>
            <a:r>
              <a:rPr lang="en-US" dirty="0"/>
              <a:t>ACID Properties − DBMS follows the concepts of Atomicity, Consistency, Isolation, and Durability (normally shortened as ACID). These concepts are applied on transactions, which manipulate data in a database. ACID properties help the database stay healthy in multi-transactional environments and in case of failure.</a:t>
            </a:r>
          </a:p>
          <a:p>
            <a:endParaRPr lang="en-US" dirty="0"/>
          </a:p>
          <a:p>
            <a:r>
              <a:rPr lang="en-US" dirty="0"/>
              <a:t>Multiuser and Concurrent Access − DBMS supports multi-user environment and allows them to access and manipulate data in parallel. Though there are restrictions on transactions when users attempt to handle the same data item, but users are always unaware of them.</a:t>
            </a:r>
          </a:p>
          <a:p>
            <a:endParaRPr lang="en-US" dirty="0"/>
          </a:p>
          <a:p>
            <a:r>
              <a:rPr lang="en-US" dirty="0"/>
              <a:t>Multiple views − DBMS offers multiple views for different users. A user who is in the Sales department will have a different view of database than a person working in the Production department. This feature enables the users to have a concentrate view of the database according to their requirements.</a:t>
            </a:r>
          </a:p>
          <a:p>
            <a:endParaRPr lang="en-US" dirty="0"/>
          </a:p>
          <a:p>
            <a:r>
              <a:rPr lang="en-US" dirty="0"/>
              <a:t>Security − Features like multiple views offer security to some extent where users are unable to access data of other users and departments. DBMS offers methods to impose constraints while entering data into the database and retrieving the same at a later stage. DBMS offers many different levels of security features, which enables multiple users to have different views with different features. For example, a user in the Sales department cannot see the data that belongs to the Purchase department. Additionally, it can also be managed how much data of the Sales department should be displayed to the user. Since a DBMS is not saved on the disk as traditional file systems, it is very hard for miscreants to break the code.</a:t>
            </a:r>
          </a:p>
        </p:txBody>
      </p:sp>
      <p:sp>
        <p:nvSpPr>
          <p:cNvPr id="4" name="Slide Number Placeholder 3"/>
          <p:cNvSpPr>
            <a:spLocks noGrp="1"/>
          </p:cNvSpPr>
          <p:nvPr>
            <p:ph type="sldNum" sz="quarter" idx="10"/>
          </p:nvPr>
        </p:nvSpPr>
        <p:spPr/>
        <p:txBody>
          <a:bodyPr/>
          <a:lstStyle/>
          <a:p>
            <a:fld id="{CD0009D7-3DD8-4D90-A618-793F90D47AA6}" type="slidenum">
              <a:rPr lang="en-US" smtClean="0"/>
              <a:t>5</a:t>
            </a:fld>
            <a:endParaRPr lang="en-US"/>
          </a:p>
        </p:txBody>
      </p:sp>
    </p:spTree>
    <p:extLst>
      <p:ext uri="{BB962C8B-B14F-4D97-AF65-F5344CB8AC3E}">
        <p14:creationId xmlns:p14="http://schemas.microsoft.com/office/powerpoint/2010/main" val="3261614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29</a:t>
            </a:fld>
            <a:endParaRPr lang="en-US"/>
          </a:p>
        </p:txBody>
      </p:sp>
    </p:spTree>
    <p:extLst>
      <p:ext uri="{BB962C8B-B14F-4D97-AF65-F5344CB8AC3E}">
        <p14:creationId xmlns:p14="http://schemas.microsoft.com/office/powerpoint/2010/main" val="359083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145</a:t>
            </a:fld>
            <a:endParaRPr lang="en-US"/>
          </a:p>
        </p:txBody>
      </p:sp>
    </p:spTree>
    <p:extLst>
      <p:ext uri="{BB962C8B-B14F-4D97-AF65-F5344CB8AC3E}">
        <p14:creationId xmlns:p14="http://schemas.microsoft.com/office/powerpoint/2010/main" val="3842164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146</a:t>
            </a:fld>
            <a:endParaRPr lang="en-US"/>
          </a:p>
        </p:txBody>
      </p:sp>
    </p:spTree>
    <p:extLst>
      <p:ext uri="{BB962C8B-B14F-4D97-AF65-F5344CB8AC3E}">
        <p14:creationId xmlns:p14="http://schemas.microsoft.com/office/powerpoint/2010/main" val="2031062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147</a:t>
            </a:fld>
            <a:endParaRPr lang="en-US"/>
          </a:p>
        </p:txBody>
      </p:sp>
    </p:spTree>
    <p:extLst>
      <p:ext uri="{BB962C8B-B14F-4D97-AF65-F5344CB8AC3E}">
        <p14:creationId xmlns:p14="http://schemas.microsoft.com/office/powerpoint/2010/main" val="3039078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148</a:t>
            </a:fld>
            <a:endParaRPr lang="en-US"/>
          </a:p>
        </p:txBody>
      </p:sp>
    </p:spTree>
    <p:extLst>
      <p:ext uri="{BB962C8B-B14F-4D97-AF65-F5344CB8AC3E}">
        <p14:creationId xmlns:p14="http://schemas.microsoft.com/office/powerpoint/2010/main" val="2597922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149</a:t>
            </a:fld>
            <a:endParaRPr lang="en-US"/>
          </a:p>
        </p:txBody>
      </p:sp>
    </p:spTree>
    <p:extLst>
      <p:ext uri="{BB962C8B-B14F-4D97-AF65-F5344CB8AC3E}">
        <p14:creationId xmlns:p14="http://schemas.microsoft.com/office/powerpoint/2010/main" val="3342297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150</a:t>
            </a:fld>
            <a:endParaRPr lang="en-US"/>
          </a:p>
        </p:txBody>
      </p:sp>
    </p:spTree>
    <p:extLst>
      <p:ext uri="{BB962C8B-B14F-4D97-AF65-F5344CB8AC3E}">
        <p14:creationId xmlns:p14="http://schemas.microsoft.com/office/powerpoint/2010/main" val="2028581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151</a:t>
            </a:fld>
            <a:endParaRPr lang="en-US"/>
          </a:p>
        </p:txBody>
      </p:sp>
    </p:spTree>
    <p:extLst>
      <p:ext uri="{BB962C8B-B14F-4D97-AF65-F5344CB8AC3E}">
        <p14:creationId xmlns:p14="http://schemas.microsoft.com/office/powerpoint/2010/main" val="2759583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152</a:t>
            </a:fld>
            <a:endParaRPr lang="en-US"/>
          </a:p>
        </p:txBody>
      </p:sp>
    </p:spTree>
    <p:extLst>
      <p:ext uri="{BB962C8B-B14F-4D97-AF65-F5344CB8AC3E}">
        <p14:creationId xmlns:p14="http://schemas.microsoft.com/office/powerpoint/2010/main" val="2038672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153</a:t>
            </a:fld>
            <a:endParaRPr lang="en-US"/>
          </a:p>
        </p:txBody>
      </p:sp>
    </p:spTree>
    <p:extLst>
      <p:ext uri="{BB962C8B-B14F-4D97-AF65-F5344CB8AC3E}">
        <p14:creationId xmlns:p14="http://schemas.microsoft.com/office/powerpoint/2010/main" val="119609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data was organized in file formats. DBMS was a new concept then, and all the research was done to make it overcome the deficiencies in traditional style of data management. A modern DBMS has the following characteristics −</a:t>
            </a:r>
          </a:p>
          <a:p>
            <a:endParaRPr lang="en-US" dirty="0"/>
          </a:p>
          <a:p>
            <a:r>
              <a:rPr lang="en-US" dirty="0"/>
              <a:t>Real-world entity − A modern DBMS is more realistic and uses real-world entities to design its architecture. It uses the behavior and attributes too. For example, a school database may use students as an entity and their age as an attribute.</a:t>
            </a:r>
          </a:p>
          <a:p>
            <a:endParaRPr lang="en-US" dirty="0"/>
          </a:p>
          <a:p>
            <a:r>
              <a:rPr lang="en-US" dirty="0"/>
              <a:t>Relation-based tables − DBMS allows entities and relations among them to form tables. A user can understand the architecture of a database just by looking at the table names.</a:t>
            </a:r>
          </a:p>
          <a:p>
            <a:endParaRPr lang="en-US" dirty="0"/>
          </a:p>
          <a:p>
            <a:r>
              <a:rPr lang="en-US" dirty="0"/>
              <a:t>Isolation of data and application − A database system is entirely different than its data. A database is an active entity, whereas data is said to be passive, on which the database works and organizes. DBMS also stores metadata, which is data about data, to ease its own process.</a:t>
            </a:r>
          </a:p>
          <a:p>
            <a:endParaRPr lang="en-US" dirty="0"/>
          </a:p>
          <a:p>
            <a:r>
              <a:rPr lang="en-US" dirty="0"/>
              <a:t>Less redundancy − DBMS follows the rules of normalization, which splits a relation when any of its attributes is having redundancy in values. Normalization is a mathematically rich and scientific process that reduces data redundancy.</a:t>
            </a:r>
          </a:p>
          <a:p>
            <a:endParaRPr lang="en-US" dirty="0"/>
          </a:p>
          <a:p>
            <a:r>
              <a:rPr lang="en-US" dirty="0"/>
              <a:t>Consistency − Consistency is a state where every relation in a database remains consistent. There exist methods and techniques, which can detect attempt of leaving database in inconsistent state. A DBMS can provide greater consistency as compared to earlier forms of data storing applications like file-processing systems.</a:t>
            </a:r>
          </a:p>
          <a:p>
            <a:endParaRPr lang="en-US" dirty="0"/>
          </a:p>
          <a:p>
            <a:r>
              <a:rPr lang="en-US" dirty="0"/>
              <a:t>Query Language − DBMS is equipped with query language, which makes it more efficient to retrieve and manipulate data. A user can apply as many and as different filtering options as required to retrieve a set of data. Traditionally it was not possible where file-processing system was used.</a:t>
            </a:r>
          </a:p>
          <a:p>
            <a:endParaRPr lang="en-US" dirty="0"/>
          </a:p>
          <a:p>
            <a:r>
              <a:rPr lang="en-US" dirty="0"/>
              <a:t>ACID Properties − DBMS follows the concepts of Atomicity, Consistency, Isolation, and Durability (normally shortened as ACID). These concepts are applied on transactions, which manipulate data in a database. ACID properties help the database stay healthy in multi-transactional environments and in case of failure.</a:t>
            </a:r>
          </a:p>
          <a:p>
            <a:endParaRPr lang="en-US" dirty="0"/>
          </a:p>
          <a:p>
            <a:r>
              <a:rPr lang="en-US" dirty="0"/>
              <a:t>Multiuser and Concurrent Access − DBMS supports multi-user environment and allows them to access and manipulate data in parallel. Though there are restrictions on transactions when users attempt to handle the same data item, but users are always unaware of them.</a:t>
            </a:r>
          </a:p>
          <a:p>
            <a:endParaRPr lang="en-US" dirty="0"/>
          </a:p>
          <a:p>
            <a:r>
              <a:rPr lang="en-US" dirty="0"/>
              <a:t>Multiple views − DBMS offers multiple views for different users. A user who is in the Sales department will have a different view of database than a person working in the Production department. This feature enables the users to have a concentrate view of the database according to their requirements.</a:t>
            </a:r>
          </a:p>
          <a:p>
            <a:endParaRPr lang="en-US" dirty="0"/>
          </a:p>
          <a:p>
            <a:r>
              <a:rPr lang="en-US" dirty="0"/>
              <a:t>Security − Features like multiple views offer security to some extent where users are unable to access data of other users and departments. DBMS offers methods to impose constraints while entering data into the database and retrieving the same at a later stage. DBMS offers many different levels of security features, which enables multiple users to have different views with different features. For example, a user in the Sales department cannot see the data that belongs to the Purchase department. Additionally, it can also be managed how much data of the Sales department should be displayed to the user. Since a DBMS is not saved on the disk as traditional file systems, it is very hard for miscreants to break the code.</a:t>
            </a:r>
          </a:p>
        </p:txBody>
      </p:sp>
      <p:sp>
        <p:nvSpPr>
          <p:cNvPr id="4" name="Slide Number Placeholder 3"/>
          <p:cNvSpPr>
            <a:spLocks noGrp="1"/>
          </p:cNvSpPr>
          <p:nvPr>
            <p:ph type="sldNum" sz="quarter" idx="10"/>
          </p:nvPr>
        </p:nvSpPr>
        <p:spPr/>
        <p:txBody>
          <a:bodyPr/>
          <a:lstStyle/>
          <a:p>
            <a:fld id="{CD0009D7-3DD8-4D90-A618-793F90D47AA6}" type="slidenum">
              <a:rPr lang="en-US" smtClean="0"/>
              <a:t>6</a:t>
            </a:fld>
            <a:endParaRPr lang="en-US"/>
          </a:p>
        </p:txBody>
      </p:sp>
    </p:spTree>
    <p:extLst>
      <p:ext uri="{BB962C8B-B14F-4D97-AF65-F5344CB8AC3E}">
        <p14:creationId xmlns:p14="http://schemas.microsoft.com/office/powerpoint/2010/main" val="701033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154</a:t>
            </a:fld>
            <a:endParaRPr lang="en-US"/>
          </a:p>
        </p:txBody>
      </p:sp>
    </p:spTree>
    <p:extLst>
      <p:ext uri="{BB962C8B-B14F-4D97-AF65-F5344CB8AC3E}">
        <p14:creationId xmlns:p14="http://schemas.microsoft.com/office/powerpoint/2010/main" val="2760339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155</a:t>
            </a:fld>
            <a:endParaRPr lang="en-US"/>
          </a:p>
        </p:txBody>
      </p:sp>
    </p:spTree>
    <p:extLst>
      <p:ext uri="{BB962C8B-B14F-4D97-AF65-F5344CB8AC3E}">
        <p14:creationId xmlns:p14="http://schemas.microsoft.com/office/powerpoint/2010/main" val="1749720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156</a:t>
            </a:fld>
            <a:endParaRPr lang="en-US"/>
          </a:p>
        </p:txBody>
      </p:sp>
    </p:spTree>
    <p:extLst>
      <p:ext uri="{BB962C8B-B14F-4D97-AF65-F5344CB8AC3E}">
        <p14:creationId xmlns:p14="http://schemas.microsoft.com/office/powerpoint/2010/main" val="1775849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157</a:t>
            </a:fld>
            <a:endParaRPr lang="en-US"/>
          </a:p>
        </p:txBody>
      </p:sp>
    </p:spTree>
    <p:extLst>
      <p:ext uri="{BB962C8B-B14F-4D97-AF65-F5344CB8AC3E}">
        <p14:creationId xmlns:p14="http://schemas.microsoft.com/office/powerpoint/2010/main" val="2031202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158</a:t>
            </a:fld>
            <a:endParaRPr lang="en-US"/>
          </a:p>
        </p:txBody>
      </p:sp>
    </p:spTree>
    <p:extLst>
      <p:ext uri="{BB962C8B-B14F-4D97-AF65-F5344CB8AC3E}">
        <p14:creationId xmlns:p14="http://schemas.microsoft.com/office/powerpoint/2010/main" val="470016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159</a:t>
            </a:fld>
            <a:endParaRPr lang="en-US"/>
          </a:p>
        </p:txBody>
      </p:sp>
    </p:spTree>
    <p:extLst>
      <p:ext uri="{BB962C8B-B14F-4D97-AF65-F5344CB8AC3E}">
        <p14:creationId xmlns:p14="http://schemas.microsoft.com/office/powerpoint/2010/main" val="22027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160</a:t>
            </a:fld>
            <a:endParaRPr lang="en-US"/>
          </a:p>
        </p:txBody>
      </p:sp>
    </p:spTree>
    <p:extLst>
      <p:ext uri="{BB962C8B-B14F-4D97-AF65-F5344CB8AC3E}">
        <p14:creationId xmlns:p14="http://schemas.microsoft.com/office/powerpoint/2010/main" val="2014227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161</a:t>
            </a:fld>
            <a:endParaRPr lang="en-US"/>
          </a:p>
        </p:txBody>
      </p:sp>
    </p:spTree>
    <p:extLst>
      <p:ext uri="{BB962C8B-B14F-4D97-AF65-F5344CB8AC3E}">
        <p14:creationId xmlns:p14="http://schemas.microsoft.com/office/powerpoint/2010/main" val="95500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162</a:t>
            </a:fld>
            <a:endParaRPr lang="en-US"/>
          </a:p>
        </p:txBody>
      </p:sp>
    </p:spTree>
    <p:extLst>
      <p:ext uri="{BB962C8B-B14F-4D97-AF65-F5344CB8AC3E}">
        <p14:creationId xmlns:p14="http://schemas.microsoft.com/office/powerpoint/2010/main" val="1018046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163</a:t>
            </a:fld>
            <a:endParaRPr lang="en-US"/>
          </a:p>
        </p:txBody>
      </p:sp>
    </p:spTree>
    <p:extLst>
      <p:ext uri="{BB962C8B-B14F-4D97-AF65-F5344CB8AC3E}">
        <p14:creationId xmlns:p14="http://schemas.microsoft.com/office/powerpoint/2010/main" val="2739345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data was organized in file formats. DBMS was a new concept then, and all the research was done to make it overcome the deficiencies in traditional style of data management. A modern DBMS has the following characteristics −</a:t>
            </a:r>
          </a:p>
          <a:p>
            <a:endParaRPr lang="en-US" dirty="0"/>
          </a:p>
          <a:p>
            <a:r>
              <a:rPr lang="en-US" dirty="0"/>
              <a:t>Real-world entity − A modern DBMS is more realistic and uses real-world entities to design its architecture. It uses the behavior and attributes too. For example, a school database may use students as an entity and their age as an attribute.</a:t>
            </a:r>
          </a:p>
          <a:p>
            <a:endParaRPr lang="en-US" dirty="0"/>
          </a:p>
          <a:p>
            <a:r>
              <a:rPr lang="en-US" dirty="0"/>
              <a:t>Relation-based tables − DBMS allows entities and relations among them to form tables. A user can understand the architecture of a database just by looking at the table names.</a:t>
            </a:r>
          </a:p>
          <a:p>
            <a:endParaRPr lang="en-US" dirty="0"/>
          </a:p>
          <a:p>
            <a:r>
              <a:rPr lang="en-US" dirty="0"/>
              <a:t>Isolation of data and application − A database system is entirely different than its data. A database is an active entity, whereas data is said to be passive, on which the database works and organizes. DBMS also stores metadata, which is data about data, to ease its own process.</a:t>
            </a:r>
          </a:p>
          <a:p>
            <a:endParaRPr lang="en-US" dirty="0"/>
          </a:p>
          <a:p>
            <a:r>
              <a:rPr lang="en-US" dirty="0"/>
              <a:t>Less redundancy − DBMS follows the rules of normalization, which splits a relation when any of its attributes is having redundancy in values. Normalization is a mathematically rich and scientific process that reduces data redundancy.</a:t>
            </a:r>
          </a:p>
          <a:p>
            <a:endParaRPr lang="en-US" dirty="0"/>
          </a:p>
          <a:p>
            <a:r>
              <a:rPr lang="en-US" dirty="0"/>
              <a:t>Consistency − Consistency is a state where every relation in a database remains consistent. There exist methods and techniques, which can detect attempt of leaving database in inconsistent state. A DBMS can provide greater consistency as compared to earlier forms of data storing applications like file-processing systems.</a:t>
            </a:r>
          </a:p>
          <a:p>
            <a:endParaRPr lang="en-US" dirty="0"/>
          </a:p>
          <a:p>
            <a:r>
              <a:rPr lang="en-US" dirty="0"/>
              <a:t>Query Language − DBMS is equipped with query language, which makes it more efficient to retrieve and manipulate data. A user can apply as many and as different filtering options as required to retrieve a set of data. Traditionally it was not possible where file-processing system was used.</a:t>
            </a:r>
          </a:p>
          <a:p>
            <a:endParaRPr lang="en-US" dirty="0"/>
          </a:p>
          <a:p>
            <a:r>
              <a:rPr lang="en-US" dirty="0"/>
              <a:t>ACID Properties − DBMS follows the concepts of Atomicity, Consistency, Isolation, and Durability (normally shortened as ACID). These concepts are applied on transactions, which manipulate data in a database. ACID properties help the database stay healthy in multi-transactional environments and in case of failure.</a:t>
            </a:r>
          </a:p>
          <a:p>
            <a:endParaRPr lang="en-US" dirty="0"/>
          </a:p>
          <a:p>
            <a:r>
              <a:rPr lang="en-US" dirty="0"/>
              <a:t>Multiuser and Concurrent Access − DBMS supports multi-user environment and allows them to access and manipulate data in parallel. Though there are restrictions on transactions when users attempt to handle the same data item, but users are always unaware of them.</a:t>
            </a:r>
          </a:p>
          <a:p>
            <a:endParaRPr lang="en-US" dirty="0"/>
          </a:p>
          <a:p>
            <a:r>
              <a:rPr lang="en-US" dirty="0"/>
              <a:t>Multiple views − DBMS offers multiple views for different users. A user who is in the Sales department will have a different view of database than a person working in the Production department. This feature enables the users to have a concentrate view of the database according to their requirements.</a:t>
            </a:r>
          </a:p>
          <a:p>
            <a:endParaRPr lang="en-US" dirty="0"/>
          </a:p>
          <a:p>
            <a:r>
              <a:rPr lang="en-US" dirty="0"/>
              <a:t>Security − Features like multiple views offer security to some extent where users are unable to access data of other users and departments. DBMS offers methods to impose constraints while entering data into the database and retrieving the same at a later stage. DBMS offers many different levels of security features, which enables multiple users to have different views with different features. For example, a user in the Sales department cannot see the data that belongs to the Purchase department. Additionally, it can also be managed how much data of the Sales department should be displayed to the user. Since a DBMS is not saved on the disk as traditional file systems, it is very hard for miscreants to break the code.</a:t>
            </a:r>
          </a:p>
        </p:txBody>
      </p:sp>
      <p:sp>
        <p:nvSpPr>
          <p:cNvPr id="4" name="Slide Number Placeholder 3"/>
          <p:cNvSpPr>
            <a:spLocks noGrp="1"/>
          </p:cNvSpPr>
          <p:nvPr>
            <p:ph type="sldNum" sz="quarter" idx="10"/>
          </p:nvPr>
        </p:nvSpPr>
        <p:spPr/>
        <p:txBody>
          <a:bodyPr/>
          <a:lstStyle/>
          <a:p>
            <a:fld id="{CD0009D7-3DD8-4D90-A618-793F90D47AA6}" type="slidenum">
              <a:rPr lang="en-US" smtClean="0"/>
              <a:t>7</a:t>
            </a:fld>
            <a:endParaRPr lang="en-US"/>
          </a:p>
        </p:txBody>
      </p:sp>
    </p:spTree>
    <p:extLst>
      <p:ext uri="{BB962C8B-B14F-4D97-AF65-F5344CB8AC3E}">
        <p14:creationId xmlns:p14="http://schemas.microsoft.com/office/powerpoint/2010/main" val="946434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164</a:t>
            </a:fld>
            <a:endParaRPr lang="en-US"/>
          </a:p>
        </p:txBody>
      </p:sp>
    </p:spTree>
    <p:extLst>
      <p:ext uri="{BB962C8B-B14F-4D97-AF65-F5344CB8AC3E}">
        <p14:creationId xmlns:p14="http://schemas.microsoft.com/office/powerpoint/2010/main" val="13135325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165</a:t>
            </a:fld>
            <a:endParaRPr lang="en-US"/>
          </a:p>
        </p:txBody>
      </p:sp>
    </p:spTree>
    <p:extLst>
      <p:ext uri="{BB962C8B-B14F-4D97-AF65-F5344CB8AC3E}">
        <p14:creationId xmlns:p14="http://schemas.microsoft.com/office/powerpoint/2010/main" val="3104423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166</a:t>
            </a:fld>
            <a:endParaRPr lang="en-US"/>
          </a:p>
        </p:txBody>
      </p:sp>
    </p:spTree>
    <p:extLst>
      <p:ext uri="{BB962C8B-B14F-4D97-AF65-F5344CB8AC3E}">
        <p14:creationId xmlns:p14="http://schemas.microsoft.com/office/powerpoint/2010/main" val="4138608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167</a:t>
            </a:fld>
            <a:endParaRPr lang="en-US"/>
          </a:p>
        </p:txBody>
      </p:sp>
    </p:spTree>
    <p:extLst>
      <p:ext uri="{BB962C8B-B14F-4D97-AF65-F5344CB8AC3E}">
        <p14:creationId xmlns:p14="http://schemas.microsoft.com/office/powerpoint/2010/main" val="1030979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168</a:t>
            </a:fld>
            <a:endParaRPr lang="en-US"/>
          </a:p>
        </p:txBody>
      </p:sp>
    </p:spTree>
    <p:extLst>
      <p:ext uri="{BB962C8B-B14F-4D97-AF65-F5344CB8AC3E}">
        <p14:creationId xmlns:p14="http://schemas.microsoft.com/office/powerpoint/2010/main" val="2890946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169</a:t>
            </a:fld>
            <a:endParaRPr lang="en-US"/>
          </a:p>
        </p:txBody>
      </p:sp>
    </p:spTree>
    <p:extLst>
      <p:ext uri="{BB962C8B-B14F-4D97-AF65-F5344CB8AC3E}">
        <p14:creationId xmlns:p14="http://schemas.microsoft.com/office/powerpoint/2010/main" val="2784363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170</a:t>
            </a:fld>
            <a:endParaRPr lang="en-US"/>
          </a:p>
        </p:txBody>
      </p:sp>
    </p:spTree>
    <p:extLst>
      <p:ext uri="{BB962C8B-B14F-4D97-AF65-F5344CB8AC3E}">
        <p14:creationId xmlns:p14="http://schemas.microsoft.com/office/powerpoint/2010/main" val="152780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172</a:t>
            </a:fld>
            <a:endParaRPr lang="en-US"/>
          </a:p>
        </p:txBody>
      </p:sp>
    </p:spTree>
    <p:extLst>
      <p:ext uri="{BB962C8B-B14F-4D97-AF65-F5344CB8AC3E}">
        <p14:creationId xmlns:p14="http://schemas.microsoft.com/office/powerpoint/2010/main" val="2137466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173</a:t>
            </a:fld>
            <a:endParaRPr lang="en-US"/>
          </a:p>
        </p:txBody>
      </p:sp>
    </p:spTree>
    <p:extLst>
      <p:ext uri="{BB962C8B-B14F-4D97-AF65-F5344CB8AC3E}">
        <p14:creationId xmlns:p14="http://schemas.microsoft.com/office/powerpoint/2010/main" val="2191470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is discussed individually below:</a:t>
            </a:r>
          </a:p>
          <a:p>
            <a:endParaRPr lang="en-US" dirty="0"/>
          </a:p>
          <a:p>
            <a:r>
              <a:rPr lang="en-US" dirty="0"/>
              <a:t>Data Source Layer</a:t>
            </a:r>
          </a:p>
          <a:p>
            <a:endParaRPr lang="en-US" dirty="0"/>
          </a:p>
          <a:p>
            <a:r>
              <a:rPr lang="en-US" dirty="0"/>
              <a:t>This represents the different data sources that feed data into the data warehouse. The data source can be of any format -- plain text file, relational database, other types of database, Excel file, etc., can all act as a data source.</a:t>
            </a:r>
          </a:p>
          <a:p>
            <a:endParaRPr lang="en-US" dirty="0"/>
          </a:p>
          <a:p>
            <a:r>
              <a:rPr lang="en-US" dirty="0"/>
              <a:t>Many different types of data can be a data source:</a:t>
            </a:r>
          </a:p>
          <a:p>
            <a:endParaRPr lang="en-US" dirty="0"/>
          </a:p>
          <a:p>
            <a:r>
              <a:rPr lang="en-US" dirty="0"/>
              <a:t>Operations -- such as sales data, HR data, product data, inventory data, marketing data, systems data.</a:t>
            </a:r>
          </a:p>
          <a:p>
            <a:r>
              <a:rPr lang="en-US" dirty="0"/>
              <a:t>Web server logs with user browsing data.</a:t>
            </a:r>
          </a:p>
          <a:p>
            <a:r>
              <a:rPr lang="en-US" dirty="0"/>
              <a:t>Internal market research data.</a:t>
            </a:r>
          </a:p>
          <a:p>
            <a:r>
              <a:rPr lang="en-US" dirty="0"/>
              <a:t>Third-party data, such as census data, demographics data, or survey data.</a:t>
            </a:r>
          </a:p>
          <a:p>
            <a:r>
              <a:rPr lang="en-US" dirty="0"/>
              <a:t>All these data sources together form the Data Source Layer.</a:t>
            </a:r>
          </a:p>
          <a:p>
            <a:endParaRPr lang="en-US" dirty="0"/>
          </a:p>
          <a:p>
            <a:r>
              <a:rPr lang="en-US" dirty="0"/>
              <a:t>Data Extraction Layer</a:t>
            </a:r>
          </a:p>
          <a:p>
            <a:endParaRPr lang="en-US" dirty="0"/>
          </a:p>
          <a:p>
            <a:r>
              <a:rPr lang="en-US" dirty="0"/>
              <a:t>Data gets pulled from the data source into the data warehouse system. There is likely some minimal data cleansing, but there is unlikely any major data transformation.</a:t>
            </a:r>
          </a:p>
          <a:p>
            <a:endParaRPr lang="en-US" dirty="0"/>
          </a:p>
          <a:p>
            <a:r>
              <a:rPr lang="en-US" dirty="0"/>
              <a:t>Staging Area</a:t>
            </a:r>
          </a:p>
          <a:p>
            <a:endParaRPr lang="en-US" dirty="0"/>
          </a:p>
          <a:p>
            <a:r>
              <a:rPr lang="en-US" dirty="0"/>
              <a:t>This is where data sits prior to being scrubbed and transformed into a data warehouse / data mart. Having one common area makes it easier for subsequent data processing / integration.</a:t>
            </a:r>
          </a:p>
          <a:p>
            <a:endParaRPr lang="en-US" dirty="0"/>
          </a:p>
          <a:p>
            <a:r>
              <a:rPr lang="en-US" dirty="0"/>
              <a:t>ETL Layer</a:t>
            </a:r>
          </a:p>
          <a:p>
            <a:endParaRPr lang="en-US" dirty="0"/>
          </a:p>
          <a:p>
            <a:r>
              <a:rPr lang="en-US" dirty="0"/>
              <a:t>This is where data gains its "intelligence", as logic is applied to transform the data from a transactional nature to an analytical nature. This layer is also where data cleansing happens. The ETL design phase is often the most time-consuming phase in a data warehousing project, and an ETL tool is often used in this layer.</a:t>
            </a:r>
          </a:p>
          <a:p>
            <a:endParaRPr lang="en-US" dirty="0"/>
          </a:p>
          <a:p>
            <a:r>
              <a:rPr lang="en-US" dirty="0"/>
              <a:t>Data Storage Layer</a:t>
            </a:r>
          </a:p>
          <a:p>
            <a:endParaRPr lang="en-US" dirty="0"/>
          </a:p>
          <a:p>
            <a:r>
              <a:rPr lang="en-US" dirty="0"/>
              <a:t>This is where the transformed and cleansed data sit. Based on scope and functionality, 3 types of entities can be found here: data warehouse, data mart, and operational data store (ODS). In any given system, you may have just one of the three, two of the three, or all three types.</a:t>
            </a:r>
          </a:p>
          <a:p>
            <a:endParaRPr lang="en-US" dirty="0"/>
          </a:p>
          <a:p>
            <a:r>
              <a:rPr lang="en-US" dirty="0"/>
              <a:t>Data Logic Layer</a:t>
            </a:r>
          </a:p>
          <a:p>
            <a:endParaRPr lang="en-US" dirty="0"/>
          </a:p>
          <a:p>
            <a:r>
              <a:rPr lang="en-US" dirty="0"/>
              <a:t>This is where business rules are stored. Business rules stored here do not affect the underlying data transformation rules, but do affect what the report looks like.</a:t>
            </a:r>
          </a:p>
          <a:p>
            <a:endParaRPr lang="en-US" dirty="0"/>
          </a:p>
          <a:p>
            <a:r>
              <a:rPr lang="en-US" dirty="0"/>
              <a:t>Data Presentation Layer</a:t>
            </a:r>
          </a:p>
          <a:p>
            <a:endParaRPr lang="en-US" dirty="0"/>
          </a:p>
          <a:p>
            <a:r>
              <a:rPr lang="en-US" dirty="0"/>
              <a:t>This refers to the information that reaches the users. This can be in a form of a tabular / graphical report in a browser, an emailed report that gets automatically generated and sent everyday, or an alert that warns users of exceptions, among others. Usually an OLAP tool and/or a reporting tool is used in this layer.</a:t>
            </a:r>
          </a:p>
          <a:p>
            <a:endParaRPr lang="en-US" dirty="0"/>
          </a:p>
          <a:p>
            <a:r>
              <a:rPr lang="en-US" dirty="0"/>
              <a:t>Metadata Layer</a:t>
            </a:r>
          </a:p>
          <a:p>
            <a:endParaRPr lang="en-US" dirty="0"/>
          </a:p>
          <a:p>
            <a:r>
              <a:rPr lang="en-US" dirty="0"/>
              <a:t>This is where information about the data stored in the data warehouse system is stored. A logical data model would be an example of something that's in the metadata layer. A metadata tool is often used to manage metadata.</a:t>
            </a:r>
          </a:p>
          <a:p>
            <a:endParaRPr lang="en-US" dirty="0"/>
          </a:p>
          <a:p>
            <a:r>
              <a:rPr lang="en-US" dirty="0"/>
              <a:t>System Operations Layer</a:t>
            </a:r>
          </a:p>
          <a:p>
            <a:endParaRPr lang="en-US" dirty="0"/>
          </a:p>
          <a:p>
            <a:r>
              <a:rPr lang="en-US" dirty="0"/>
              <a:t>This layer includes information on how the data warehouse system operates, such as ETL job status, system performance, and user access history.</a:t>
            </a:r>
          </a:p>
        </p:txBody>
      </p:sp>
      <p:sp>
        <p:nvSpPr>
          <p:cNvPr id="4" name="Slide Number Placeholder 3"/>
          <p:cNvSpPr>
            <a:spLocks noGrp="1"/>
          </p:cNvSpPr>
          <p:nvPr>
            <p:ph type="sldNum" sz="quarter" idx="10"/>
          </p:nvPr>
        </p:nvSpPr>
        <p:spPr/>
        <p:txBody>
          <a:bodyPr/>
          <a:lstStyle/>
          <a:p>
            <a:fld id="{CD0009D7-3DD8-4D90-A618-793F90D47AA6}" type="slidenum">
              <a:rPr lang="en-US" smtClean="0"/>
              <a:t>174</a:t>
            </a:fld>
            <a:endParaRPr lang="en-US"/>
          </a:p>
        </p:txBody>
      </p:sp>
    </p:spTree>
    <p:extLst>
      <p:ext uri="{BB962C8B-B14F-4D97-AF65-F5344CB8AC3E}">
        <p14:creationId xmlns:p14="http://schemas.microsoft.com/office/powerpoint/2010/main" val="1314504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data was organized in file formats. DBMS was a new concept then, and all the research was done to make it overcome the deficiencies in traditional style of data management. A modern DBMS has the following characteristics −</a:t>
            </a:r>
          </a:p>
          <a:p>
            <a:endParaRPr lang="en-US" dirty="0"/>
          </a:p>
          <a:p>
            <a:r>
              <a:rPr lang="en-US" dirty="0"/>
              <a:t>Real-world entity − A modern DBMS is more realistic and uses real-world entities to design its architecture. It uses the behavior and attributes too. For example, a school database may use students as an entity and their age as an attribute.</a:t>
            </a:r>
          </a:p>
          <a:p>
            <a:endParaRPr lang="en-US" dirty="0"/>
          </a:p>
          <a:p>
            <a:r>
              <a:rPr lang="en-US" dirty="0"/>
              <a:t>Relation-based tables − DBMS allows entities and relations among them to form tables. A user can understand the architecture of a database just by looking at the table names.</a:t>
            </a:r>
          </a:p>
          <a:p>
            <a:endParaRPr lang="en-US" dirty="0"/>
          </a:p>
          <a:p>
            <a:r>
              <a:rPr lang="en-US" dirty="0"/>
              <a:t>Isolation of data and application − A database system is entirely different than its data. A database is an active entity, whereas data is said to be passive, on which the database works and organizes. DBMS also stores metadata, which is data about data, to ease its own process.</a:t>
            </a:r>
          </a:p>
          <a:p>
            <a:endParaRPr lang="en-US" dirty="0"/>
          </a:p>
          <a:p>
            <a:r>
              <a:rPr lang="en-US" dirty="0"/>
              <a:t>Less redundancy − DBMS follows the rules of normalization, which splits a relation when any of its attributes is having redundancy in values. Normalization is a mathematically rich and scientific process that reduces data redundancy.</a:t>
            </a:r>
          </a:p>
          <a:p>
            <a:endParaRPr lang="en-US" dirty="0"/>
          </a:p>
          <a:p>
            <a:r>
              <a:rPr lang="en-US" dirty="0"/>
              <a:t>Consistency − Consistency is a state where every relation in a database remains consistent. There exist methods and techniques, which can detect attempt of leaving database in inconsistent state. A DBMS can provide greater consistency as compared to earlier forms of data storing applications like file-processing systems.</a:t>
            </a:r>
          </a:p>
          <a:p>
            <a:endParaRPr lang="en-US" dirty="0"/>
          </a:p>
          <a:p>
            <a:r>
              <a:rPr lang="en-US" dirty="0"/>
              <a:t>Query Language − DBMS is equipped with query language, which makes it more efficient to retrieve and manipulate data. A user can apply as many and as different filtering options as required to retrieve a set of data. Traditionally it was not possible where file-processing system was used.</a:t>
            </a:r>
          </a:p>
          <a:p>
            <a:endParaRPr lang="en-US" dirty="0"/>
          </a:p>
          <a:p>
            <a:r>
              <a:rPr lang="en-US" dirty="0"/>
              <a:t>ACID Properties − DBMS follows the concepts of Atomicity, Consistency, Isolation, and Durability (normally shortened as ACID). These concepts are applied on transactions, which manipulate data in a database. ACID properties help the database stay healthy in multi-transactional environments and in case of failure.</a:t>
            </a:r>
          </a:p>
          <a:p>
            <a:endParaRPr lang="en-US" dirty="0"/>
          </a:p>
          <a:p>
            <a:r>
              <a:rPr lang="en-US" dirty="0"/>
              <a:t>Multiuser and Concurrent Access − DBMS supports multi-user environment and allows them to access and manipulate data in parallel. Though there are restrictions on transactions when users attempt to handle the same data item, but users are always unaware of them.</a:t>
            </a:r>
          </a:p>
          <a:p>
            <a:endParaRPr lang="en-US" dirty="0"/>
          </a:p>
          <a:p>
            <a:r>
              <a:rPr lang="en-US" dirty="0"/>
              <a:t>Multiple views − DBMS offers multiple views for different users. A user who is in the Sales department will have a different view of database than a person working in the Production department. This feature enables the users to have a concentrate view of the database according to their requirements.</a:t>
            </a:r>
          </a:p>
          <a:p>
            <a:endParaRPr lang="en-US" dirty="0"/>
          </a:p>
          <a:p>
            <a:r>
              <a:rPr lang="en-US" dirty="0"/>
              <a:t>Security − Features like multiple views offer security to some extent where users are unable to access data of other users and departments. DBMS offers methods to impose constraints while entering data into the database and retrieving the same at a later stage. DBMS offers many different levels of security features, which enables multiple users to have different views with different features. For example, a user in the Sales department cannot see the data that belongs to the Purchase department. Additionally, it can also be managed how much data of the Sales department should be displayed to the user. Since a DBMS is not saved on the disk as traditional file systems, it is very hard for miscreants to break the code.</a:t>
            </a:r>
          </a:p>
        </p:txBody>
      </p:sp>
      <p:sp>
        <p:nvSpPr>
          <p:cNvPr id="4" name="Slide Number Placeholder 3"/>
          <p:cNvSpPr>
            <a:spLocks noGrp="1"/>
          </p:cNvSpPr>
          <p:nvPr>
            <p:ph type="sldNum" sz="quarter" idx="10"/>
          </p:nvPr>
        </p:nvSpPr>
        <p:spPr/>
        <p:txBody>
          <a:bodyPr/>
          <a:lstStyle/>
          <a:p>
            <a:fld id="{CD0009D7-3DD8-4D90-A618-793F90D47AA6}" type="slidenum">
              <a:rPr lang="en-US" smtClean="0"/>
              <a:t>8</a:t>
            </a:fld>
            <a:endParaRPr lang="en-US"/>
          </a:p>
        </p:txBody>
      </p:sp>
    </p:spTree>
    <p:extLst>
      <p:ext uri="{BB962C8B-B14F-4D97-AF65-F5344CB8AC3E}">
        <p14:creationId xmlns:p14="http://schemas.microsoft.com/office/powerpoint/2010/main" val="1835548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Which Dimensions To Include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Determining which dimensions to include is usually a straightforward process, because business processes will often dictate clearly what are the relevant dimensions.</a:t>
            </a:r>
          </a:p>
          <a:p>
            <a:r>
              <a:rPr lang="en-US" sz="1200" b="0" i="0" kern="1200" dirty="0">
                <a:solidFill>
                  <a:schemeClr val="tx1"/>
                </a:solidFill>
                <a:effectLst/>
                <a:latin typeface="+mn-lt"/>
                <a:ea typeface="+mn-ea"/>
                <a:cs typeface="+mn-cs"/>
              </a:rPr>
              <a:t>For example, in an off-line retail world, the dimensions for a sales fact table are usually time, geography, and product. This list, however, is by no means a complete list for all off-line retailers. A supermarket with a Rewards Card program, where customers provide some personal information in exchange for a rewards card, and the supermarket would offer lower prices for certain items for customers who present a rewards card at checkout, will also have the ability to track the customer dimension. Whether the data warehousing system includes the customer dimension will then be a decision that needs to be made.</a:t>
            </a:r>
          </a:p>
          <a:p>
            <a:r>
              <a:rPr lang="en-US" sz="1200" b="1" i="0" u="sng" kern="1200" dirty="0">
                <a:solidFill>
                  <a:schemeClr val="tx1"/>
                </a:solidFill>
                <a:effectLst/>
                <a:latin typeface="+mn-lt"/>
                <a:ea typeface="+mn-ea"/>
                <a:cs typeface="+mn-cs"/>
              </a:rPr>
              <a:t>What Level Within Each Dimension To Include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Determining which part of hierarchy the information is stored along each dimension is not an exact science. This is where user requirement (both stated and possibly future) plays a major role.</a:t>
            </a:r>
          </a:p>
          <a:p>
            <a:r>
              <a:rPr lang="en-US" sz="1200" b="0" i="0" kern="1200" dirty="0">
                <a:solidFill>
                  <a:schemeClr val="tx1"/>
                </a:solidFill>
                <a:effectLst/>
                <a:latin typeface="+mn-lt"/>
                <a:ea typeface="+mn-ea"/>
                <a:cs typeface="+mn-cs"/>
              </a:rPr>
              <a:t>In the above example, will the supermarket wanting to do analysis along at the hourly level? (</a:t>
            </a:r>
            <a:r>
              <a:rPr lang="en-US" sz="1200" b="0" i="1" kern="1200" dirty="0">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looking at how certain products may sell by different hours of the day.) If so, it makes sense to use 'hour' as the lowest level of granularity in the time dimension. If daily analysis is sufficient, then 'day' can be used as the lowest level of granularity. Since the lower the level of detail, the larger the data amount in the fact table, the granularity exercise is in essence figuring out the sweet spot in the tradeoff between detailed level of analysis and data storage.</a:t>
            </a:r>
          </a:p>
        </p:txBody>
      </p:sp>
      <p:sp>
        <p:nvSpPr>
          <p:cNvPr id="4" name="Slide Number Placeholder 3"/>
          <p:cNvSpPr>
            <a:spLocks noGrp="1"/>
          </p:cNvSpPr>
          <p:nvPr>
            <p:ph type="sldNum" sz="quarter" idx="10"/>
          </p:nvPr>
        </p:nvSpPr>
        <p:spPr/>
        <p:txBody>
          <a:bodyPr/>
          <a:lstStyle/>
          <a:p>
            <a:fld id="{CD0009D7-3DD8-4D90-A618-793F90D47AA6}" type="slidenum">
              <a:rPr lang="en-US" smtClean="0"/>
              <a:t>175</a:t>
            </a:fld>
            <a:endParaRPr lang="en-US"/>
          </a:p>
        </p:txBody>
      </p:sp>
    </p:spTree>
    <p:extLst>
      <p:ext uri="{BB962C8B-B14F-4D97-AF65-F5344CB8AC3E}">
        <p14:creationId xmlns:p14="http://schemas.microsoft.com/office/powerpoint/2010/main" val="2364891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data was organized in file formats. DBMS was a new concept then, and all the research was done to make it overcome the deficiencies in traditional style of data management. A modern DBMS has the following characteristics −</a:t>
            </a:r>
          </a:p>
          <a:p>
            <a:endParaRPr lang="en-US" dirty="0"/>
          </a:p>
          <a:p>
            <a:r>
              <a:rPr lang="en-US" dirty="0"/>
              <a:t>Real-world entity − A modern DBMS is more realistic and uses real-world entities to design its architecture. It uses the behavior and attributes too. For example, a school database may use students as an entity and their age as an attribute.</a:t>
            </a:r>
          </a:p>
          <a:p>
            <a:endParaRPr lang="en-US" dirty="0"/>
          </a:p>
          <a:p>
            <a:r>
              <a:rPr lang="en-US" dirty="0"/>
              <a:t>Relation-based tables − DBMS allows entities and relations among them to form tables. A user can understand the architecture of a database just by looking at the table names.</a:t>
            </a:r>
          </a:p>
          <a:p>
            <a:endParaRPr lang="en-US" dirty="0"/>
          </a:p>
          <a:p>
            <a:r>
              <a:rPr lang="en-US" dirty="0"/>
              <a:t>Isolation of data and application − A database system is entirely different than its data. A database is an active entity, whereas data is said to be passive, on which the database works and organizes. DBMS also stores metadata, which is data about data, to ease its own process.</a:t>
            </a:r>
          </a:p>
          <a:p>
            <a:endParaRPr lang="en-US" dirty="0"/>
          </a:p>
          <a:p>
            <a:r>
              <a:rPr lang="en-US" dirty="0"/>
              <a:t>Less redundancy − DBMS follows the rules of normalization, which splits a relation when any of its attributes is having redundancy in values. Normalization is a mathematically rich and scientific process that reduces data redundancy.</a:t>
            </a:r>
          </a:p>
          <a:p>
            <a:endParaRPr lang="en-US" dirty="0"/>
          </a:p>
          <a:p>
            <a:r>
              <a:rPr lang="en-US" dirty="0"/>
              <a:t>Consistency − Consistency is a state where every relation in a database remains consistent. There exist methods and techniques, which can detect attempt of leaving database in inconsistent state. A DBMS can provide greater consistency as compared to earlier forms of data storing applications like file-processing systems.</a:t>
            </a:r>
          </a:p>
          <a:p>
            <a:endParaRPr lang="en-US" dirty="0"/>
          </a:p>
          <a:p>
            <a:r>
              <a:rPr lang="en-US" dirty="0"/>
              <a:t>Query Language − DBMS is equipped with query language, which makes it more efficient to retrieve and manipulate data. A user can apply as many and as different filtering options as required to retrieve a set of data. Traditionally it was not possible where file-processing system was used.</a:t>
            </a:r>
          </a:p>
          <a:p>
            <a:endParaRPr lang="en-US" dirty="0"/>
          </a:p>
          <a:p>
            <a:r>
              <a:rPr lang="en-US" dirty="0"/>
              <a:t>ACID Properties − DBMS follows the concepts of Atomicity, Consistency, Isolation, and Durability (normally shortened as ACID). These concepts are applied on transactions, which manipulate data in a database. ACID properties help the database stay healthy in multi-transactional environments and in case of failure.</a:t>
            </a:r>
          </a:p>
          <a:p>
            <a:endParaRPr lang="en-US" dirty="0"/>
          </a:p>
          <a:p>
            <a:r>
              <a:rPr lang="en-US" dirty="0"/>
              <a:t>Multiuser and Concurrent Access − DBMS supports multi-user environment and allows them to access and manipulate data in parallel. Though there are restrictions on transactions when users attempt to handle the same data item, but users are always unaware of them.</a:t>
            </a:r>
          </a:p>
          <a:p>
            <a:endParaRPr lang="en-US" dirty="0"/>
          </a:p>
          <a:p>
            <a:r>
              <a:rPr lang="en-US" dirty="0"/>
              <a:t>Multiple views − DBMS offers multiple views for different users. A user who is in the Sales department will have a different view of database than a person working in the Production department. This feature enables the users to have a concentrate view of the database according to their requirements.</a:t>
            </a:r>
          </a:p>
          <a:p>
            <a:endParaRPr lang="en-US" dirty="0"/>
          </a:p>
          <a:p>
            <a:r>
              <a:rPr lang="en-US" dirty="0"/>
              <a:t>Security − Features like multiple views offer security to some extent where users are unable to access data of other users and departments. DBMS offers methods to impose constraints while entering data into the database and retrieving the same at a later stage. DBMS offers many different levels of security features, which enables multiple users to have different views with different features. For example, a user in the Sales department cannot see the data that belongs to the Purchase department. Additionally, it can also be managed how much data of the Sales department should be displayed to the user. Since a DBMS is not saved on the disk as traditional file systems, it is very hard for miscreants to break the code.</a:t>
            </a:r>
          </a:p>
        </p:txBody>
      </p:sp>
      <p:sp>
        <p:nvSpPr>
          <p:cNvPr id="4" name="Slide Number Placeholder 3"/>
          <p:cNvSpPr>
            <a:spLocks noGrp="1"/>
          </p:cNvSpPr>
          <p:nvPr>
            <p:ph type="sldNum" sz="quarter" idx="10"/>
          </p:nvPr>
        </p:nvSpPr>
        <p:spPr/>
        <p:txBody>
          <a:bodyPr/>
          <a:lstStyle/>
          <a:p>
            <a:fld id="{CD0009D7-3DD8-4D90-A618-793F90D47AA6}" type="slidenum">
              <a:rPr lang="en-US" smtClean="0"/>
              <a:t>9</a:t>
            </a:fld>
            <a:endParaRPr lang="en-US"/>
          </a:p>
        </p:txBody>
      </p:sp>
    </p:spTree>
    <p:extLst>
      <p:ext uri="{BB962C8B-B14F-4D97-AF65-F5344CB8AC3E}">
        <p14:creationId xmlns:p14="http://schemas.microsoft.com/office/powerpoint/2010/main" val="159299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data was organized in file formats. DBMS was a new concept then, and all the research was done to make it overcome the deficiencies in traditional style of data management. A modern DBMS has the following characteristics −</a:t>
            </a:r>
          </a:p>
          <a:p>
            <a:endParaRPr lang="en-US" dirty="0"/>
          </a:p>
          <a:p>
            <a:r>
              <a:rPr lang="en-US" dirty="0"/>
              <a:t>Real-world entity − A modern DBMS is more realistic and uses real-world entities to design its architecture. It uses the behavior and attributes too. For example, a school database may use students as an entity and their age as an attribute.</a:t>
            </a:r>
          </a:p>
          <a:p>
            <a:endParaRPr lang="en-US" dirty="0"/>
          </a:p>
          <a:p>
            <a:r>
              <a:rPr lang="en-US" dirty="0"/>
              <a:t>Relation-based tables − DBMS allows entities and relations among them to form tables. A user can understand the architecture of a database just by looking at the table names.</a:t>
            </a:r>
          </a:p>
          <a:p>
            <a:endParaRPr lang="en-US" dirty="0"/>
          </a:p>
          <a:p>
            <a:r>
              <a:rPr lang="en-US" dirty="0"/>
              <a:t>Isolation of data and application − A database system is entirely different than its data. A database is an active entity, whereas data is said to be passive, on which the database works and organizes. DBMS also stores metadata, which is data about data, to ease its own process.</a:t>
            </a:r>
          </a:p>
          <a:p>
            <a:endParaRPr lang="en-US" dirty="0"/>
          </a:p>
          <a:p>
            <a:r>
              <a:rPr lang="en-US" dirty="0"/>
              <a:t>Less redundancy − DBMS follows the rules of normalization, which splits a relation when any of its attributes is having redundancy in values. Normalization is a mathematically rich and scientific process that reduces data redundancy.</a:t>
            </a:r>
          </a:p>
          <a:p>
            <a:endParaRPr lang="en-US" dirty="0"/>
          </a:p>
          <a:p>
            <a:r>
              <a:rPr lang="en-US" dirty="0"/>
              <a:t>Consistency − Consistency is a state where every relation in a database remains consistent. There exist methods and techniques, which can detect attempt of leaving database in inconsistent state. A DBMS can provide greater consistency as compared to earlier forms of data storing applications like file-processing systems.</a:t>
            </a:r>
          </a:p>
          <a:p>
            <a:endParaRPr lang="en-US" dirty="0"/>
          </a:p>
          <a:p>
            <a:r>
              <a:rPr lang="en-US" dirty="0"/>
              <a:t>Query Language − DBMS is equipped with query language, which makes it more efficient to retrieve and manipulate data. A user can apply as many and as different filtering options as required to retrieve a set of data. Traditionally it was not possible where file-processing system was used.</a:t>
            </a:r>
          </a:p>
          <a:p>
            <a:endParaRPr lang="en-US" dirty="0"/>
          </a:p>
          <a:p>
            <a:r>
              <a:rPr lang="en-US" dirty="0"/>
              <a:t>ACID Properties − DBMS follows the concepts of Atomicity, Consistency, Isolation, and Durability (normally shortened as ACID). These concepts are applied on transactions, which manipulate data in a database. ACID properties help the database stay healthy in multi-transactional environments and in case of failure.</a:t>
            </a:r>
          </a:p>
          <a:p>
            <a:endParaRPr lang="en-US" dirty="0"/>
          </a:p>
          <a:p>
            <a:r>
              <a:rPr lang="en-US" dirty="0"/>
              <a:t>Multiuser and Concurrent Access − DBMS supports multi-user environment and allows them to access and manipulate data in parallel. Though there are restrictions on transactions when users attempt to handle the same data item, but users are always unaware of them.</a:t>
            </a:r>
          </a:p>
          <a:p>
            <a:endParaRPr lang="en-US" dirty="0"/>
          </a:p>
          <a:p>
            <a:r>
              <a:rPr lang="en-US" dirty="0"/>
              <a:t>Multiple views − DBMS offers multiple views for different users. A user who is in the Sales department will have a different view of database than a person working in the Production department. This feature enables the users to have a concentrate view of the database according to their requirements.</a:t>
            </a:r>
          </a:p>
          <a:p>
            <a:endParaRPr lang="en-US" dirty="0"/>
          </a:p>
          <a:p>
            <a:r>
              <a:rPr lang="en-US" dirty="0"/>
              <a:t>Security − Features like multiple views offer security to some extent where users are unable to access data of other users and departments. DBMS offers methods to impose constraints while entering data into the database and retrieving the same at a later stage. DBMS offers many different levels of security features, which enables multiple users to have different views with different features. For example, a user in the Sales department cannot see the data that belongs to the Purchase department. Additionally, it can also be managed how much data of the Sales department should be displayed to the user. Since a DBMS is not saved on the disk as traditional file systems, it is very hard for miscreants to break the code.</a:t>
            </a:r>
          </a:p>
        </p:txBody>
      </p:sp>
      <p:sp>
        <p:nvSpPr>
          <p:cNvPr id="4" name="Slide Number Placeholder 3"/>
          <p:cNvSpPr>
            <a:spLocks noGrp="1"/>
          </p:cNvSpPr>
          <p:nvPr>
            <p:ph type="sldNum" sz="quarter" idx="10"/>
          </p:nvPr>
        </p:nvSpPr>
        <p:spPr/>
        <p:txBody>
          <a:bodyPr/>
          <a:lstStyle/>
          <a:p>
            <a:fld id="{CD0009D7-3DD8-4D90-A618-793F90D47AA6}" type="slidenum">
              <a:rPr lang="en-US" smtClean="0"/>
              <a:t>10</a:t>
            </a:fld>
            <a:endParaRPr lang="en-US"/>
          </a:p>
        </p:txBody>
      </p:sp>
    </p:spTree>
    <p:extLst>
      <p:ext uri="{BB962C8B-B14F-4D97-AF65-F5344CB8AC3E}">
        <p14:creationId xmlns:p14="http://schemas.microsoft.com/office/powerpoint/2010/main" val="1901340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data was organized in file formats. DBMS was a new concept then, and all the research was done to make it overcome the deficiencies in traditional style of data management. A modern DBMS has the following characteristics −</a:t>
            </a:r>
          </a:p>
          <a:p>
            <a:endParaRPr lang="en-US" dirty="0"/>
          </a:p>
          <a:p>
            <a:r>
              <a:rPr lang="en-US" dirty="0"/>
              <a:t>Real-world entity − A modern DBMS is more realistic and uses real-world entities to design its architecture. It uses the behavior and attributes too. For example, a school database may use students as an entity and their age as an attribute.</a:t>
            </a:r>
          </a:p>
          <a:p>
            <a:endParaRPr lang="en-US" dirty="0"/>
          </a:p>
          <a:p>
            <a:r>
              <a:rPr lang="en-US" dirty="0"/>
              <a:t>Relation-based tables − DBMS allows entities and relations among them to form tables. A user can understand the architecture of a database just by looking at the table names.</a:t>
            </a:r>
          </a:p>
          <a:p>
            <a:endParaRPr lang="en-US" dirty="0"/>
          </a:p>
          <a:p>
            <a:r>
              <a:rPr lang="en-US" dirty="0"/>
              <a:t>Isolation of data and application − A database system is entirely different than its data. A database is an active entity, whereas data is said to be passive, on which the database works and organizes. DBMS also stores metadata, which is data about data, to ease its own process.</a:t>
            </a:r>
          </a:p>
          <a:p>
            <a:endParaRPr lang="en-US" dirty="0"/>
          </a:p>
          <a:p>
            <a:r>
              <a:rPr lang="en-US" dirty="0"/>
              <a:t>Less redundancy − DBMS follows the rules of normalization, which splits a relation when any of its attributes is having redundancy in values. Normalization is a mathematically rich and scientific process that reduces data redundancy.</a:t>
            </a:r>
          </a:p>
          <a:p>
            <a:endParaRPr lang="en-US" dirty="0"/>
          </a:p>
          <a:p>
            <a:r>
              <a:rPr lang="en-US" dirty="0"/>
              <a:t>Consistency − Consistency is a state where every relation in a database remains consistent. There exist methods and techniques, which can detect attempt of leaving database in inconsistent state. A DBMS can provide greater consistency as compared to earlier forms of data storing applications like file-processing systems.</a:t>
            </a:r>
          </a:p>
          <a:p>
            <a:endParaRPr lang="en-US" dirty="0"/>
          </a:p>
          <a:p>
            <a:r>
              <a:rPr lang="en-US" dirty="0"/>
              <a:t>Query Language − DBMS is equipped with query language, which makes it more efficient to retrieve and manipulate data. A user can apply as many and as different filtering options as required to retrieve a set of data. Traditionally it was not possible where file-processing system was used.</a:t>
            </a:r>
          </a:p>
          <a:p>
            <a:endParaRPr lang="en-US" dirty="0"/>
          </a:p>
          <a:p>
            <a:r>
              <a:rPr lang="en-US" dirty="0"/>
              <a:t>ACID Properties − DBMS follows the concepts of Atomicity, Consistency, Isolation, and Durability (normally shortened as ACID). These concepts are applied on transactions, which manipulate data in a database. ACID properties help the database stay healthy in multi-transactional environments and in case of failure.</a:t>
            </a:r>
          </a:p>
          <a:p>
            <a:endParaRPr lang="en-US" dirty="0"/>
          </a:p>
          <a:p>
            <a:r>
              <a:rPr lang="en-US" dirty="0"/>
              <a:t>Multiuser and Concurrent Access − DBMS supports multi-user environment and allows them to access and manipulate data in parallel. Though there are restrictions on transactions when users attempt to handle the same data item, but users are always unaware of them.</a:t>
            </a:r>
          </a:p>
          <a:p>
            <a:endParaRPr lang="en-US" dirty="0"/>
          </a:p>
          <a:p>
            <a:r>
              <a:rPr lang="en-US" dirty="0"/>
              <a:t>Multiple views − DBMS offers multiple views for different users. A user who is in the Sales department will have a different view of database than a person working in the Production department. This feature enables the users to have a concentrate view of the database according to their requirements.</a:t>
            </a:r>
          </a:p>
          <a:p>
            <a:endParaRPr lang="en-US" dirty="0"/>
          </a:p>
          <a:p>
            <a:r>
              <a:rPr lang="en-US" dirty="0"/>
              <a:t>Security − Features like multiple views offer security to some extent where users are unable to access data of other users and departments. DBMS offers methods to impose constraints while entering data into the database and retrieving the same at a later stage. DBMS offers many different levels of security features, which enables multiple users to have different views with different features. For example, a user in the Sales department cannot see the data that belongs to the Purchase department. Additionally, it can also be managed how much data of the Sales department should be displayed to the user. Since a DBMS is not saved on the disk as traditional file systems, it is very hard for miscreants to break the code.</a:t>
            </a:r>
          </a:p>
        </p:txBody>
      </p:sp>
      <p:sp>
        <p:nvSpPr>
          <p:cNvPr id="4" name="Slide Number Placeholder 3"/>
          <p:cNvSpPr>
            <a:spLocks noGrp="1"/>
          </p:cNvSpPr>
          <p:nvPr>
            <p:ph type="sldNum" sz="quarter" idx="10"/>
          </p:nvPr>
        </p:nvSpPr>
        <p:spPr/>
        <p:txBody>
          <a:bodyPr/>
          <a:lstStyle/>
          <a:p>
            <a:fld id="{CD0009D7-3DD8-4D90-A618-793F90D47AA6}" type="slidenum">
              <a:rPr lang="en-US" smtClean="0"/>
              <a:t>11</a:t>
            </a:fld>
            <a:endParaRPr lang="en-US"/>
          </a:p>
        </p:txBody>
      </p:sp>
    </p:spTree>
    <p:extLst>
      <p:ext uri="{BB962C8B-B14F-4D97-AF65-F5344CB8AC3E}">
        <p14:creationId xmlns:p14="http://schemas.microsoft.com/office/powerpoint/2010/main" val="2830407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 data was organized in file formats. DBMS was a new concept then, and all the research was done to make it overcome the deficiencies in traditional style of data management. A modern DBMS has the following characteristics −</a:t>
            </a:r>
          </a:p>
          <a:p>
            <a:endParaRPr lang="en-US" dirty="0"/>
          </a:p>
          <a:p>
            <a:r>
              <a:rPr lang="en-US" dirty="0"/>
              <a:t>Real-world entity − A modern DBMS is more realistic and uses real-world entities to design its architecture. It uses the behavior and attributes too. For example, a school database may use students as an entity and their age as an attribute.</a:t>
            </a:r>
          </a:p>
          <a:p>
            <a:endParaRPr lang="en-US" dirty="0"/>
          </a:p>
          <a:p>
            <a:r>
              <a:rPr lang="en-US" dirty="0"/>
              <a:t>Relation-based tables − DBMS allows entities and relations among them to form tables. A user can understand the architecture of a database just by looking at the table names.</a:t>
            </a:r>
          </a:p>
          <a:p>
            <a:endParaRPr lang="en-US" dirty="0"/>
          </a:p>
          <a:p>
            <a:r>
              <a:rPr lang="en-US" dirty="0"/>
              <a:t>Isolation of data and application − A database system is entirely different than its data. A database is an active entity, whereas data is said to be passive, on which the database works and organizes. DBMS also stores metadata, which is data about data, to ease its own process.</a:t>
            </a:r>
          </a:p>
          <a:p>
            <a:endParaRPr lang="en-US" dirty="0"/>
          </a:p>
          <a:p>
            <a:r>
              <a:rPr lang="en-US" dirty="0"/>
              <a:t>Less redundancy − DBMS follows the rules of normalization, which splits a relation when any of its attributes is having redundancy in values. Normalization is a mathematically rich and scientific process that reduces data redundancy.</a:t>
            </a:r>
          </a:p>
          <a:p>
            <a:endParaRPr lang="en-US" dirty="0"/>
          </a:p>
          <a:p>
            <a:r>
              <a:rPr lang="en-US" dirty="0"/>
              <a:t>Consistency − Consistency is a state where every relation in a database remains consistent. There exist methods and techniques, which can detect attempt of leaving database in inconsistent state. A DBMS can provide greater consistency as compared to earlier forms of data storing applications like file-processing systems.</a:t>
            </a:r>
          </a:p>
          <a:p>
            <a:endParaRPr lang="en-US" dirty="0"/>
          </a:p>
          <a:p>
            <a:r>
              <a:rPr lang="en-US" dirty="0"/>
              <a:t>Query Language − DBMS is equipped with query language, which makes it more efficient to retrieve and manipulate data. A user can apply as many and as different filtering options as required to retrieve a set of data. Traditionally it was not possible where file-processing system was used.</a:t>
            </a:r>
          </a:p>
          <a:p>
            <a:endParaRPr lang="en-US" dirty="0"/>
          </a:p>
          <a:p>
            <a:r>
              <a:rPr lang="en-US" dirty="0"/>
              <a:t>ACID Properties − DBMS follows the concepts of Atomicity, Consistency, Isolation, and Durability (normally shortened as ACID). These concepts are applied on transactions, which manipulate data in a database. ACID properties help the database stay healthy in multi-transactional environments and in case of failure.</a:t>
            </a:r>
          </a:p>
          <a:p>
            <a:endParaRPr lang="en-US" dirty="0"/>
          </a:p>
          <a:p>
            <a:r>
              <a:rPr lang="en-US" dirty="0"/>
              <a:t>Multiuser and Concurrent Access − DBMS supports multi-user environment and allows them to access and manipulate data in parallel. Though there are restrictions on transactions when users attempt to handle the same data item, but users are always unaware of them.</a:t>
            </a:r>
          </a:p>
          <a:p>
            <a:endParaRPr lang="en-US" dirty="0"/>
          </a:p>
          <a:p>
            <a:r>
              <a:rPr lang="en-US" dirty="0"/>
              <a:t>Multiple views − DBMS offers multiple views for different users. A user who is in the Sales department will have a different view of database than a person working in the Production department. This feature enables the users to have a concentrate view of the database according to their requirements.</a:t>
            </a:r>
          </a:p>
          <a:p>
            <a:endParaRPr lang="en-US" dirty="0"/>
          </a:p>
          <a:p>
            <a:r>
              <a:rPr lang="en-US" dirty="0"/>
              <a:t>Security − Features like multiple views offer security to some extent where users are unable to access data of other users and departments. DBMS offers methods to impose constraints while entering data into the database and retrieving the same at a later stage. DBMS offers many different levels of security features, which enables multiple users to have different views with different features. For example, a user in the Sales department cannot see the data that belongs to the Purchase department. Additionally, it can also be managed how much data of the Sales department should be displayed to the user. Since a DBMS is not saved on the disk as traditional file systems, it is very hard for miscreants to break the code.</a:t>
            </a:r>
          </a:p>
        </p:txBody>
      </p:sp>
      <p:sp>
        <p:nvSpPr>
          <p:cNvPr id="4" name="Slide Number Placeholder 3"/>
          <p:cNvSpPr>
            <a:spLocks noGrp="1"/>
          </p:cNvSpPr>
          <p:nvPr>
            <p:ph type="sldNum" sz="quarter" idx="10"/>
          </p:nvPr>
        </p:nvSpPr>
        <p:spPr/>
        <p:txBody>
          <a:bodyPr/>
          <a:lstStyle/>
          <a:p>
            <a:fld id="{CD0009D7-3DD8-4D90-A618-793F90D47AA6}" type="slidenum">
              <a:rPr lang="en-US" smtClean="0"/>
              <a:t>12</a:t>
            </a:fld>
            <a:endParaRPr lang="en-US"/>
          </a:p>
        </p:txBody>
      </p:sp>
    </p:spTree>
    <p:extLst>
      <p:ext uri="{BB962C8B-B14F-4D97-AF65-F5344CB8AC3E}">
        <p14:creationId xmlns:p14="http://schemas.microsoft.com/office/powerpoint/2010/main" val="38452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10/11/2017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10/11/2017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10/11/2017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10/11/2017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10/11/2017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10/11/2017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10/11/2017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10/11/2017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10/11/2017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10/11/2017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10/11/2017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10/11/2017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10/11/2017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10/11/2017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10/11/2017</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10/11/2017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10/11/2017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10/11/2017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entaho.com/pentaho-data-integration-adaptive-big-data-lay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pentaho.com/analytic-databases" TargetMode="External"/><Relationship Id="rId5" Type="http://schemas.openxmlformats.org/officeDocument/2006/relationships/hyperlink" Target="http://www.pentaho.com/big-data-analytics/nosql-databases" TargetMode="External"/><Relationship Id="rId4" Type="http://schemas.openxmlformats.org/officeDocument/2006/relationships/hyperlink" Target="http://www.pentaho.com/solutions/hadoop"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hyperlink" Target="https://help.pentaho.com/Documentation/5.3/0R0/0V0/000"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wiki.pentaho.com/display/ServerDoc1x/04.+User+Subscriptions"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www.merriam-webster.com/dictionary/arcane"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help.pentaho.com/Documentation/5.2/0D0/160/00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help.pentaho.com/Documentation/5.2/0D0/160/00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community.pentaho.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ourceforge.net/projects/pentaho/files/Data%20Integration/7.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oracle.com/technetwork/java/javase/downloads/jdk8-downloads-2133151.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iki.pentaho.com/display/EAI/.01+Introduction+to+Spoon"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ourceforge.net/projects/pentaho/files/Data%20Integratio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help.pentaho.com/Documentation/7.1/0L0/0Y0/0K0/ETL_Metadata_Injection/Steps_Supporting_MDI"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archive.apache.org/dist/logging/log4j/companions/extra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en.wikipedia.org/wiki/WAN_optimization" TargetMode="External"/><Relationship Id="rId2" Type="http://schemas.openxmlformats.org/officeDocument/2006/relationships/hyperlink" Target="http://www.dataexpedition.com/expedat"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aws.amazon.com/ec2/instance-typ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t>Introduction to Pentaho</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450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1551"/>
          </a:xfrm>
        </p:spPr>
        <p:txBody>
          <a:bodyPr>
            <a:noAutofit/>
          </a:bodyPr>
          <a:lstStyle/>
          <a:p>
            <a:r>
              <a:rPr lang="en-US" sz="3200" dirty="0"/>
              <a:t>Features - </a:t>
            </a:r>
            <a:r>
              <a:rPr lang="en-US" sz="3200" cap="all" dirty="0"/>
              <a:t>BIG DATA INTEGRATION WITH ZERO CODING REQUIRED</a:t>
            </a:r>
          </a:p>
        </p:txBody>
      </p:sp>
      <p:sp>
        <p:nvSpPr>
          <p:cNvPr id="3" name="Content Placeholder 2"/>
          <p:cNvSpPr>
            <a:spLocks noGrp="1"/>
          </p:cNvSpPr>
          <p:nvPr>
            <p:ph idx="1"/>
          </p:nvPr>
        </p:nvSpPr>
        <p:spPr>
          <a:xfrm>
            <a:off x="838200" y="1416676"/>
            <a:ext cx="10233800" cy="4734529"/>
          </a:xfrm>
        </p:spPr>
        <p:txBody>
          <a:bodyPr>
            <a:normAutofit lnSpcReduction="10000"/>
          </a:bodyPr>
          <a:lstStyle/>
          <a:p>
            <a:pPr marL="0" indent="0">
              <a:buNone/>
            </a:pPr>
            <a:r>
              <a:rPr lang="en-US" sz="2400" dirty="0" err="1"/>
              <a:t>Pentaho's</a:t>
            </a:r>
            <a:r>
              <a:rPr lang="en-US" sz="2400" dirty="0"/>
              <a:t> intuitive toolset accelerates the design and deployment of big data analytics by up to 15 times compared to hand-coding techniques. </a:t>
            </a:r>
          </a:p>
          <a:p>
            <a:pPr marL="0" indent="0">
              <a:buNone/>
            </a:pPr>
            <a:endParaRPr lang="en-US" sz="2400" dirty="0"/>
          </a:p>
          <a:p>
            <a:r>
              <a:rPr lang="en-US" sz="2400" dirty="0"/>
              <a:t>Complete visual big data integration tools eliminate manual programming and scripting from the process</a:t>
            </a:r>
          </a:p>
          <a:p>
            <a:r>
              <a:rPr lang="en-US" sz="2400" dirty="0"/>
              <a:t>Deep integration and the </a:t>
            </a:r>
            <a:r>
              <a:rPr lang="en-US" sz="2400" dirty="0">
                <a:hlinkClick r:id="rId3"/>
              </a:rPr>
              <a:t>Adaptive Big Data Layer</a:t>
            </a:r>
            <a:r>
              <a:rPr lang="en-US" sz="2400" dirty="0"/>
              <a:t> accelerate access to the latest versions and capabilities of popular big data stores</a:t>
            </a:r>
          </a:p>
          <a:p>
            <a:r>
              <a:rPr lang="en-US" sz="2400" dirty="0"/>
              <a:t>Robust support for </a:t>
            </a:r>
            <a:r>
              <a:rPr lang="en-US" sz="2400" dirty="0" err="1">
                <a:hlinkClick r:id="rId4"/>
              </a:rPr>
              <a:t>Hadoop</a:t>
            </a:r>
            <a:r>
              <a:rPr lang="en-US" sz="2400" dirty="0"/>
              <a:t> distributions, Spark, </a:t>
            </a:r>
            <a:r>
              <a:rPr lang="en-US" sz="2400" dirty="0" err="1">
                <a:hlinkClick r:id="rId5"/>
              </a:rPr>
              <a:t>NoSQL</a:t>
            </a:r>
            <a:r>
              <a:rPr lang="en-US" sz="2400" dirty="0"/>
              <a:t> data stores and </a:t>
            </a:r>
            <a:r>
              <a:rPr lang="en-US" sz="2400" dirty="0">
                <a:hlinkClick r:id="rId6"/>
              </a:rPr>
              <a:t>analytic databases</a:t>
            </a:r>
            <a:endParaRPr lang="en-US" sz="2400" dirty="0"/>
          </a:p>
          <a:p>
            <a:r>
              <a:rPr lang="en-US" sz="2400" dirty="0"/>
              <a:t>Empowers users to architect big data blends at the source, and stream them directly for more complete and accurate analytics</a:t>
            </a:r>
          </a:p>
          <a:p>
            <a:r>
              <a:rPr lang="en-US" sz="2400" dirty="0"/>
              <a:t>Integrate advanced analytic models from R, Python, and </a:t>
            </a:r>
            <a:r>
              <a:rPr lang="en-US" sz="2400" dirty="0" err="1"/>
              <a:t>Weka</a:t>
            </a:r>
            <a:r>
              <a:rPr lang="en-US" sz="2400" dirty="0"/>
              <a:t> to operationalize predictive models, while reducing data prep time</a:t>
            </a:r>
          </a:p>
        </p:txBody>
      </p:sp>
    </p:spTree>
    <p:extLst>
      <p:ext uri="{BB962C8B-B14F-4D97-AF65-F5344CB8AC3E}">
        <p14:creationId xmlns:p14="http://schemas.microsoft.com/office/powerpoint/2010/main" val="30397924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Performance Tuning</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Logging and Performance Monitoring</a:t>
            </a:r>
          </a:p>
          <a:p>
            <a:pPr marL="0" indent="0">
              <a:buNone/>
            </a:pPr>
            <a:r>
              <a:rPr lang="en-US" sz="2400" dirty="0"/>
              <a:t>Detailed logging and performance monitoring can be very helpful in development and test environments. The logging level can be turned down and performance monitoring can be disabled for production environments to conserve resources.</a:t>
            </a:r>
          </a:p>
          <a:p>
            <a:pPr marL="0" indent="0">
              <a:buNone/>
            </a:pPr>
            <a:br>
              <a:rPr lang="en-US" sz="2400" dirty="0"/>
            </a:br>
            <a:endParaRPr lang="en-US" sz="2400" dirty="0"/>
          </a:p>
          <a:p>
            <a:pPr marL="0" indent="0">
              <a:buNone/>
            </a:pPr>
            <a:endParaRPr lang="en-US" sz="2400" b="1" dirty="0"/>
          </a:p>
        </p:txBody>
      </p:sp>
    </p:spTree>
    <p:extLst>
      <p:ext uri="{BB962C8B-B14F-4D97-AF65-F5344CB8AC3E}">
        <p14:creationId xmlns:p14="http://schemas.microsoft.com/office/powerpoint/2010/main" val="30641229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Job Design</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Looping</a:t>
            </a:r>
          </a:p>
          <a:p>
            <a:pPr marL="0" indent="0">
              <a:buNone/>
            </a:pPr>
            <a:r>
              <a:rPr lang="en-US" sz="2400" dirty="0"/>
              <a:t>Avoid creating loops in PDI jobs. In the example below the </a:t>
            </a:r>
            <a:r>
              <a:rPr lang="en-US" sz="2400" b="1" dirty="0"/>
              <a:t>Get customer info </a:t>
            </a:r>
            <a:r>
              <a:rPr lang="en-US" sz="2400" dirty="0"/>
              <a:t>transformation gets a customer record and then the </a:t>
            </a:r>
            <a:r>
              <a:rPr lang="en-US" sz="2400" b="1" dirty="0"/>
              <a:t>Send report </a:t>
            </a:r>
            <a:r>
              <a:rPr lang="en-US" sz="2400" dirty="0"/>
              <a:t>transformation sends a report to that customer. The </a:t>
            </a:r>
            <a:r>
              <a:rPr lang="en-US" sz="2400" b="1" dirty="0"/>
              <a:t>Send report </a:t>
            </a:r>
            <a:r>
              <a:rPr lang="en-US" sz="2400" dirty="0"/>
              <a:t>transformation continues to the </a:t>
            </a:r>
            <a:r>
              <a:rPr lang="en-US" sz="2400" b="1" dirty="0"/>
              <a:t>DUMMY </a:t>
            </a:r>
            <a:r>
              <a:rPr lang="en-US" sz="2400" dirty="0"/>
              <a:t>job entry which then loops back to </a:t>
            </a:r>
            <a:r>
              <a:rPr lang="en-US" sz="2400" b="1" dirty="0"/>
              <a:t>Get customer </a:t>
            </a:r>
            <a:r>
              <a:rPr lang="en-US" sz="2400" dirty="0"/>
              <a:t>which retrieves the next customer and the loop continues until there is no data left.</a:t>
            </a:r>
          </a:p>
          <a:p>
            <a:pPr marL="0" indent="0">
              <a:buNone/>
            </a:pPr>
            <a:endParaRPr lang="en-US" sz="2400" dirty="0"/>
          </a:p>
          <a:p>
            <a:pPr marL="0" indent="0">
              <a:buNone/>
            </a:pPr>
            <a:br>
              <a:rPr lang="en-US" sz="2400" dirty="0"/>
            </a:br>
            <a:endParaRPr lang="en-US" sz="2400" b="1" dirty="0"/>
          </a:p>
        </p:txBody>
      </p:sp>
      <p:pic>
        <p:nvPicPr>
          <p:cNvPr id="1026" name="Picture 2" descr="https://support.pentaho.com/hc/en-us/article_attachments/201767253/image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978" y="3966803"/>
            <a:ext cx="4449008" cy="1738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8" name="Picture 4" descr="https://support.pentaho.com/hc/en-us/article_attachments/201767263/image0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983" y="3809698"/>
            <a:ext cx="3924300" cy="21812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2132404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Job Design</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Database Connection Pooling</a:t>
            </a:r>
          </a:p>
          <a:p>
            <a:pPr marL="0" indent="0">
              <a:buNone/>
            </a:pPr>
            <a:r>
              <a:rPr lang="en-US" sz="2400" dirty="0"/>
              <a:t>There is some overhead with establishing new database connections at run time. Enable connection pooling to maintain a pool of open connections that can be used as needed by the job or transformation.</a:t>
            </a:r>
          </a:p>
          <a:p>
            <a:pPr marL="0" indent="0">
              <a:buNone/>
            </a:pPr>
            <a:endParaRPr lang="en-US" sz="2400" dirty="0"/>
          </a:p>
          <a:p>
            <a:pPr marL="0" indent="0">
              <a:buNone/>
            </a:pPr>
            <a:r>
              <a:rPr lang="en-US" sz="2400" b="1" dirty="0"/>
              <a:t>Checkpoints</a:t>
            </a:r>
          </a:p>
          <a:p>
            <a:pPr marL="0" indent="0">
              <a:buNone/>
            </a:pPr>
            <a:r>
              <a:rPr lang="en-US" sz="2400" dirty="0"/>
              <a:t>You can specify checkpoints in your jobs and restart jobs from the last successful checkpoint. This avoids having to re-start jobs from the beginning in case of failure.</a:t>
            </a:r>
          </a:p>
          <a:p>
            <a:pPr marL="0" indent="0">
              <a:buNone/>
            </a:pPr>
            <a:br>
              <a:rPr lang="en-US" sz="2400" dirty="0"/>
            </a:br>
            <a:endParaRPr lang="en-US" sz="2400" dirty="0"/>
          </a:p>
          <a:p>
            <a:pPr marL="0" indent="0">
              <a:buNone/>
            </a:pPr>
            <a:br>
              <a:rPr lang="en-US" sz="2400" dirty="0"/>
            </a:br>
            <a:endParaRPr lang="en-US" sz="2400" dirty="0"/>
          </a:p>
          <a:p>
            <a:pPr marL="0" indent="0">
              <a:buNone/>
            </a:pPr>
            <a:endParaRPr lang="en-US" sz="2400" b="1" dirty="0"/>
          </a:p>
        </p:txBody>
      </p:sp>
    </p:spTree>
    <p:extLst>
      <p:ext uri="{BB962C8B-B14F-4D97-AF65-F5344CB8AC3E}">
        <p14:creationId xmlns:p14="http://schemas.microsoft.com/office/powerpoint/2010/main" val="14022653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Job Design</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CPU and Multithreading</a:t>
            </a:r>
          </a:p>
          <a:p>
            <a:pPr marL="0" indent="0">
              <a:buNone/>
            </a:pPr>
            <a:r>
              <a:rPr lang="en-US" sz="2400" dirty="0"/>
              <a:t>PDI transformations are multithreaded. Each step in a transformation gets its own thread. Transformation steps run in parallel, leveraging multiple cores.</a:t>
            </a:r>
          </a:p>
          <a:p>
            <a:pPr marL="0" indent="0">
              <a:buNone/>
            </a:pPr>
            <a:r>
              <a:rPr lang="en-US" sz="2400" dirty="0"/>
              <a:t>You can increase the number of copies of a step to increase threads assigned to the step. This allows you to assign more CPU resources to slower steps. In the example below, the </a:t>
            </a:r>
            <a:r>
              <a:rPr lang="en-US" sz="2400" b="1" dirty="0"/>
              <a:t>Row </a:t>
            </a:r>
            <a:r>
              <a:rPr lang="en-US" sz="2400" b="1" dirty="0" err="1"/>
              <a:t>denormalizer</a:t>
            </a:r>
            <a:r>
              <a:rPr lang="en-US" sz="2400" b="1" dirty="0"/>
              <a:t> </a:t>
            </a:r>
            <a:r>
              <a:rPr lang="en-US" sz="2400" dirty="0"/>
              <a:t>step is assigned three step copies which will spawn three threads. Each of the other steps will spawn its own thread. Therefore, transformation will spawn a total of 9 threads which could utilize up to 9 cores on the PDI server.</a:t>
            </a:r>
          </a:p>
          <a:p>
            <a:pPr marL="0" indent="0">
              <a:buNone/>
            </a:pPr>
            <a:br>
              <a:rPr lang="en-US" sz="2400" dirty="0"/>
            </a:br>
            <a:endParaRPr lang="en-US" sz="2400" dirty="0"/>
          </a:p>
          <a:p>
            <a:pPr marL="0" indent="0">
              <a:buNone/>
            </a:pPr>
            <a:endParaRPr lang="en-US" sz="2400" b="1" dirty="0"/>
          </a:p>
        </p:txBody>
      </p:sp>
      <p:pic>
        <p:nvPicPr>
          <p:cNvPr id="2050" name="Picture 2" descr="https://support.pentaho.com/hc/en-us/article_attachments/201634686/image0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987" y="4725787"/>
            <a:ext cx="10029825" cy="1323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46944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Job Design</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r>
              <a:rPr lang="en-US" sz="2400" dirty="0"/>
              <a:t>The </a:t>
            </a:r>
            <a:r>
              <a:rPr lang="en-US" sz="2400" b="1" dirty="0"/>
              <a:t>Blocking Step </a:t>
            </a:r>
            <a:r>
              <a:rPr lang="en-US" sz="2400" dirty="0"/>
              <a:t>and </a:t>
            </a:r>
            <a:r>
              <a:rPr lang="en-US" sz="2400" b="1" dirty="0"/>
              <a:t>Block this step until steps finish </a:t>
            </a:r>
            <a:r>
              <a:rPr lang="en-US" sz="2400" dirty="0"/>
              <a:t>steps allow you to pause downstream steps until previous steps have completed. This may be necessary for the logic to function properly but it may increase the overall time for the transformation to complete as well as require more memory as the row buffers will fill up with results from all rows before proceeding.</a:t>
            </a:r>
          </a:p>
          <a:p>
            <a:pPr marL="0" indent="0">
              <a:buNone/>
            </a:pPr>
            <a:endParaRPr lang="en-US" sz="2400" b="1" dirty="0"/>
          </a:p>
          <a:p>
            <a:r>
              <a:rPr lang="en-US" sz="2400" dirty="0"/>
              <a:t>PDI job entries normally run sequentially. You can configure the job to run two or more transformations in parallel.</a:t>
            </a:r>
            <a:br>
              <a:rPr lang="en-US" sz="2400" dirty="0"/>
            </a:br>
            <a:endParaRPr lang="en-US" sz="2400" dirty="0"/>
          </a:p>
          <a:p>
            <a:r>
              <a:rPr lang="en-US" sz="2400" dirty="0"/>
              <a:t>Combining two or more transformations into a single transformation will run all steps in parallel.</a:t>
            </a:r>
          </a:p>
          <a:p>
            <a:pPr marL="0" indent="0">
              <a:buNone/>
            </a:pPr>
            <a:br>
              <a:rPr lang="en-US" sz="2400" dirty="0"/>
            </a:br>
            <a:endParaRPr lang="en-US" sz="2400" b="1" dirty="0"/>
          </a:p>
        </p:txBody>
      </p:sp>
    </p:spTree>
    <p:extLst>
      <p:ext uri="{BB962C8B-B14F-4D97-AF65-F5344CB8AC3E}">
        <p14:creationId xmlns:p14="http://schemas.microsoft.com/office/powerpoint/2010/main" val="30954053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Job Design</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Memory Utilization</a:t>
            </a:r>
          </a:p>
          <a:p>
            <a:pPr marL="0" indent="0">
              <a:buNone/>
            </a:pPr>
            <a:r>
              <a:rPr lang="en-US" sz="2400" dirty="0"/>
              <a:t>Many PDI transformation steps allow you to control how memory is utilized. Allocating more memory to PDI in conjunction with fine tuning step settings can have a big impact on performance.</a:t>
            </a:r>
          </a:p>
          <a:p>
            <a:r>
              <a:rPr lang="en-US" sz="2400" dirty="0"/>
              <a:t>A row buffer is created between each step. You can configure the size of the buffer (in rows): go to </a:t>
            </a:r>
            <a:r>
              <a:rPr lang="en-US" sz="2400" b="1" dirty="0"/>
              <a:t>Transformation settings</a:t>
            </a:r>
            <a:r>
              <a:rPr lang="en-US" sz="2400" dirty="0"/>
              <a:t>, </a:t>
            </a:r>
            <a:r>
              <a:rPr lang="en-US" sz="2400" b="1" dirty="0"/>
              <a:t>Miscellaneous </a:t>
            </a:r>
            <a:r>
              <a:rPr lang="en-US" sz="2400" dirty="0"/>
              <a:t>tab, and modify the </a:t>
            </a:r>
            <a:r>
              <a:rPr lang="en-US" sz="2400" b="1" dirty="0"/>
              <a:t>Nr of rows in </a:t>
            </a:r>
            <a:r>
              <a:rPr lang="en-US" sz="2400" b="1" dirty="0" err="1"/>
              <a:t>rowset</a:t>
            </a:r>
            <a:r>
              <a:rPr lang="en-US" sz="2400" b="1" dirty="0"/>
              <a:t> </a:t>
            </a:r>
            <a:r>
              <a:rPr lang="en-US" sz="2400" dirty="0"/>
              <a:t>Row buffers are stored in memory so this setting allows you to increase or decrease memory used for the buffers.</a:t>
            </a:r>
          </a:p>
          <a:p>
            <a:r>
              <a:rPr lang="en-US" sz="2400" dirty="0"/>
              <a:t>Sorting all rows in memory is significantly faster than using a memory-plus-disk approach. Use the </a:t>
            </a:r>
            <a:r>
              <a:rPr lang="en-US" sz="2400" b="1" dirty="0"/>
              <a:t>Sort size (rows in memory) </a:t>
            </a:r>
            <a:r>
              <a:rPr lang="en-US" sz="2400" dirty="0"/>
              <a:t>setting on the </a:t>
            </a:r>
            <a:r>
              <a:rPr lang="en-US" sz="2400" b="1" dirty="0"/>
              <a:t>Sort rows </a:t>
            </a:r>
            <a:r>
              <a:rPr lang="en-US" sz="2400" dirty="0"/>
              <a:t>step to control this. The </a:t>
            </a:r>
            <a:r>
              <a:rPr lang="en-US" sz="2400" b="1" dirty="0"/>
              <a:t>Free memory threshold (in %) </a:t>
            </a:r>
            <a:r>
              <a:rPr lang="en-US" sz="2400" dirty="0"/>
              <a:t>helps avoid filling up available memory. Be sure to allocate enough RAM to PDI. The </a:t>
            </a:r>
            <a:r>
              <a:rPr lang="en-US" sz="2400" b="1" dirty="0"/>
              <a:t>Compress TMP Files </a:t>
            </a:r>
            <a:r>
              <a:rPr lang="en-US" sz="2400" dirty="0"/>
              <a:t>setting can also conserve memory at the cost of CPU resources.</a:t>
            </a:r>
            <a:endParaRPr lang="en-US" sz="2400" b="1" dirty="0"/>
          </a:p>
        </p:txBody>
      </p:sp>
    </p:spTree>
    <p:extLst>
      <p:ext uri="{BB962C8B-B14F-4D97-AF65-F5344CB8AC3E}">
        <p14:creationId xmlns:p14="http://schemas.microsoft.com/office/powerpoint/2010/main" val="23294689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Job Design</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r>
              <a:rPr lang="en-US" sz="2400" dirty="0"/>
              <a:t>Several join and lookup steps allow you to configure data caching which can reduce the number of database queries. This can improve performance at the cost of using more memory. Some configuration settings allow you to control cache size.</a:t>
            </a:r>
          </a:p>
        </p:txBody>
      </p:sp>
    </p:spTree>
    <p:extLst>
      <p:ext uri="{BB962C8B-B14F-4D97-AF65-F5344CB8AC3E}">
        <p14:creationId xmlns:p14="http://schemas.microsoft.com/office/powerpoint/2010/main" val="16728423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Few more Tips…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Distribution of Data: Change Number of Copies to Start-This Step is helpful for distributed architecture i.e. if your system has multiple processors, this step will use each of them efficiently for a particular selected step. In order to select this, Right Click on any Step of Transformation.</a:t>
            </a:r>
          </a:p>
          <a:p>
            <a:pPr marL="0" indent="0">
              <a:buNone/>
            </a:pPr>
            <a:r>
              <a:rPr lang="en-US" sz="2400" dirty="0"/>
              <a:t>Now to see this option, you can change the default value (which is 1) to something more.</a:t>
            </a:r>
          </a:p>
          <a:p>
            <a:pPr marL="0" indent="0">
              <a:buNone/>
            </a:pPr>
            <a:r>
              <a:rPr lang="en-US" sz="2400" dirty="0"/>
              <a:t>Value=Number of processors-1</a:t>
            </a:r>
          </a:p>
          <a:p>
            <a:pPr marL="0" indent="0">
              <a:buNone/>
            </a:pPr>
            <a:r>
              <a:rPr lang="en-US" sz="2400" dirty="0"/>
              <a:t>Make sure to set type of data movement (Right Click on a step) to 'Distribute'.</a:t>
            </a:r>
          </a:p>
          <a:p>
            <a:pPr marL="0" indent="0">
              <a:buNone/>
            </a:pPr>
            <a:r>
              <a:rPr lang="en-US" sz="2400" dirty="0"/>
              <a:t>This step will partition the data in different sets and assign them internally to different processors. So, for a single step multiple sets of data would be handles in parallel among processors thus achieving parallelization.</a:t>
            </a:r>
          </a:p>
        </p:txBody>
      </p:sp>
    </p:spTree>
    <p:extLst>
      <p:ext uri="{BB962C8B-B14F-4D97-AF65-F5344CB8AC3E}">
        <p14:creationId xmlns:p14="http://schemas.microsoft.com/office/powerpoint/2010/main" val="18069454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Few more Tips…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Set some Commit Size: In any Output/Update set some Value of Commit Size rather than 0.This will reduce Buffer Load of storing uncommitted data.</a:t>
            </a:r>
          </a:p>
          <a:p>
            <a:pPr marL="0" indent="0">
              <a:buNone/>
            </a:pPr>
            <a:r>
              <a:rPr lang="en-US" sz="2400" dirty="0"/>
              <a:t>However, it won’t be a reasonable value i.e. Matt Casters says 1000 commit size for every 5000 rows.</a:t>
            </a:r>
          </a:p>
          <a:p>
            <a:pPr marL="0" indent="0">
              <a:buNone/>
            </a:pPr>
            <a:endParaRPr lang="en-US" sz="2400" dirty="0"/>
          </a:p>
          <a:p>
            <a:pPr marL="0" indent="0">
              <a:buNone/>
            </a:pPr>
            <a:r>
              <a:rPr lang="en-US" sz="2400" dirty="0"/>
              <a:t>Saving Round-Trips to Database Server: Too save trips of fetching data from a database every time, one can set </a:t>
            </a:r>
            <a:r>
              <a:rPr lang="en-US" sz="2400" dirty="0" err="1"/>
              <a:t>defaultRowprefetch</a:t>
            </a:r>
            <a:r>
              <a:rPr lang="en-US" sz="2400" dirty="0"/>
              <a:t>(</a:t>
            </a:r>
            <a:r>
              <a:rPr lang="en-US" sz="2400" dirty="0" err="1"/>
              <a:t>Goto</a:t>
            </a:r>
            <a:r>
              <a:rPr lang="en-US" sz="2400" dirty="0"/>
              <a:t> Connection&gt;Options) to a reasonable value.</a:t>
            </a:r>
          </a:p>
          <a:p>
            <a:pPr marL="0" indent="0">
              <a:buNone/>
            </a:pPr>
            <a:r>
              <a:rPr lang="en-US" sz="2400" dirty="0"/>
              <a:t>By default it is 10 rows for Oracle. So this means every call to server will fetch 10 rows. Increase it 50 and you can reduce the database calls to 1/5.</a:t>
            </a:r>
          </a:p>
          <a:p>
            <a:pPr marL="0" indent="0">
              <a:buNone/>
            </a:pPr>
            <a:endParaRPr lang="en-US" sz="2400" dirty="0"/>
          </a:p>
        </p:txBody>
      </p:sp>
    </p:spTree>
    <p:extLst>
      <p:ext uri="{BB962C8B-B14F-4D97-AF65-F5344CB8AC3E}">
        <p14:creationId xmlns:p14="http://schemas.microsoft.com/office/powerpoint/2010/main" val="23385186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Few more Tips…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Adjusting Queue Size: Adjusting No. of rows in row-set (Go-to Transformation Settings &gt;Miscellaneous) to a reasonable value which your RAM can handle can significantly help performance. </a:t>
            </a:r>
          </a:p>
          <a:p>
            <a:pPr marL="0" indent="0">
              <a:buNone/>
            </a:pPr>
            <a:r>
              <a:rPr lang="en-US" sz="2400" dirty="0"/>
              <a:t>This value should only be increased if the system has lot of RAM available. It would take much more rows in RAM, in buffer and processing will be much faster. However, to find the best suited value for it is by hit and trial.</a:t>
            </a:r>
          </a:p>
          <a:p>
            <a:pPr marL="0" indent="0">
              <a:buNone/>
            </a:pPr>
            <a:endParaRPr lang="en-US" sz="2400" dirty="0"/>
          </a:p>
          <a:p>
            <a:pPr marL="0" indent="0">
              <a:buNone/>
            </a:pPr>
            <a:r>
              <a:rPr lang="en-US" sz="2400" dirty="0"/>
              <a:t>Use Step Monitoring: Enable it (Transformation Settings&gt;Monitoring) and find the performance statistics of the transformation then fine tune it accordingly.</a:t>
            </a:r>
          </a:p>
          <a:p>
            <a:pPr marL="0" indent="0">
              <a:buNone/>
            </a:pPr>
            <a:endParaRPr lang="en-US" sz="2400" dirty="0"/>
          </a:p>
        </p:txBody>
      </p:sp>
    </p:spTree>
    <p:extLst>
      <p:ext uri="{BB962C8B-B14F-4D97-AF65-F5344CB8AC3E}">
        <p14:creationId xmlns:p14="http://schemas.microsoft.com/office/powerpoint/2010/main" val="548275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1551"/>
          </a:xfrm>
        </p:spPr>
        <p:txBody>
          <a:bodyPr>
            <a:noAutofit/>
          </a:bodyPr>
          <a:lstStyle/>
          <a:p>
            <a:r>
              <a:rPr lang="en-US" sz="3200" dirty="0"/>
              <a:t>Features - </a:t>
            </a:r>
            <a:r>
              <a:rPr lang="en-US" sz="3200" cap="all" dirty="0"/>
              <a:t>BRINGING ANALYTICS INTO DATA PREP</a:t>
            </a:r>
          </a:p>
        </p:txBody>
      </p:sp>
      <p:sp>
        <p:nvSpPr>
          <p:cNvPr id="3" name="Content Placeholder 2"/>
          <p:cNvSpPr>
            <a:spLocks noGrp="1"/>
          </p:cNvSpPr>
          <p:nvPr>
            <p:ph idx="1"/>
          </p:nvPr>
        </p:nvSpPr>
        <p:spPr>
          <a:xfrm>
            <a:off x="838200" y="1416676"/>
            <a:ext cx="10233800" cy="4734529"/>
          </a:xfrm>
        </p:spPr>
        <p:txBody>
          <a:bodyPr>
            <a:normAutofit lnSpcReduction="10000"/>
          </a:bodyPr>
          <a:lstStyle/>
          <a:p>
            <a:pPr marL="0" indent="0">
              <a:buNone/>
            </a:pPr>
            <a:r>
              <a:rPr lang="en-US" sz="2400" dirty="0"/>
              <a:t>Pentaho is the only vendor on the market to deliver a visual data experience from anywhere in the data pipeline, with a single platform.</a:t>
            </a:r>
          </a:p>
          <a:p>
            <a:endParaRPr lang="en-US" sz="2400" dirty="0"/>
          </a:p>
          <a:p>
            <a:r>
              <a:rPr lang="en-US" sz="2400" dirty="0"/>
              <a:t>Access any analytics, including charts, visualizations, and reporting, from any step in data prep– shortening the cycle from data to analytics</a:t>
            </a:r>
          </a:p>
          <a:p>
            <a:r>
              <a:rPr lang="en-US" sz="2400" dirty="0"/>
              <a:t>ETL developers and data prep staff can easily spot check analytics in-flight</a:t>
            </a:r>
          </a:p>
          <a:p>
            <a:r>
              <a:rPr lang="en-US" sz="2400" dirty="0"/>
              <a:t>Directly publish data sources for the business user, creating a more collaborative process between business and IT</a:t>
            </a:r>
          </a:p>
          <a:p>
            <a:r>
              <a:rPr lang="en-US" sz="2400" dirty="0"/>
              <a:t>Data services to virtualize transformations without staging, making data sets immediately available to reports and applications</a:t>
            </a:r>
          </a:p>
          <a:p>
            <a:r>
              <a:rPr lang="en-US" sz="2400" dirty="0"/>
              <a:t>Set up a self-service data prep environment with governed, on-demand data sets</a:t>
            </a:r>
          </a:p>
        </p:txBody>
      </p:sp>
    </p:spTree>
    <p:extLst>
      <p:ext uri="{BB962C8B-B14F-4D97-AF65-F5344CB8AC3E}">
        <p14:creationId xmlns:p14="http://schemas.microsoft.com/office/powerpoint/2010/main" val="35271345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Few more Tips…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Lazy Conversion: This is for good and better performance, especially when you need to write from an input text file to an output text file.</a:t>
            </a:r>
          </a:p>
          <a:p>
            <a:pPr marL="0" indent="0">
              <a:buNone/>
            </a:pPr>
            <a:r>
              <a:rPr lang="en-US" sz="2400" dirty="0"/>
              <a:t>The step avoids any conversion happening to Binary data fetched from Input File and thus, uses serialization for writing data.</a:t>
            </a:r>
          </a:p>
          <a:p>
            <a:pPr marL="0" indent="0">
              <a:buNone/>
            </a:pPr>
            <a:endParaRPr lang="en-US" sz="2400" dirty="0"/>
          </a:p>
          <a:p>
            <a:pPr marL="0" indent="0">
              <a:buNone/>
            </a:pPr>
            <a:r>
              <a:rPr lang="en-US" sz="2400" dirty="0"/>
              <a:t>Removing Fields in Select Values step: Always avoid doing it as it reconstructs new rows. Thus it can directly affect performance.</a:t>
            </a:r>
          </a:p>
          <a:p>
            <a:pPr marL="0" indent="0">
              <a:buNone/>
            </a:pPr>
            <a:endParaRPr lang="en-US" sz="2400" dirty="0"/>
          </a:p>
          <a:p>
            <a:pPr marL="0" indent="0">
              <a:buNone/>
            </a:pPr>
            <a:r>
              <a:rPr lang="en-US" sz="2400" dirty="0"/>
              <a:t>Avoid </a:t>
            </a:r>
            <a:r>
              <a:rPr lang="en-US" sz="2400" dirty="0" err="1"/>
              <a:t>Javascript</a:t>
            </a:r>
            <a:r>
              <a:rPr lang="en-US" sz="2400" dirty="0"/>
              <a:t> as much as possible, even though it is the fastest scripting language it still requires </a:t>
            </a:r>
            <a:r>
              <a:rPr lang="en-US" sz="2400" dirty="0" err="1"/>
              <a:t>javascript</a:t>
            </a:r>
            <a:r>
              <a:rPr lang="en-US" sz="2400" dirty="0"/>
              <a:t> engine to work and thus is an overhead. If avoiding is not possible reduce it e.g. instead of 3 </a:t>
            </a:r>
            <a:r>
              <a:rPr lang="en-US" sz="2400" dirty="0" err="1"/>
              <a:t>javascript</a:t>
            </a:r>
            <a:r>
              <a:rPr lang="en-US" sz="2400" dirty="0"/>
              <a:t> steps use 1 step with combined script.</a:t>
            </a:r>
          </a:p>
          <a:p>
            <a:pPr marL="0" indent="0">
              <a:buNone/>
            </a:pPr>
            <a:r>
              <a:rPr lang="en-US" sz="2400" dirty="0"/>
              <a:t>Avoid Data conversion and variable creation in </a:t>
            </a:r>
            <a:r>
              <a:rPr lang="en-US" sz="2400" dirty="0" err="1"/>
              <a:t>Javascript</a:t>
            </a:r>
            <a:r>
              <a:rPr lang="en-US" sz="2400" dirty="0"/>
              <a:t> as much as possible, as it can be handled by </a:t>
            </a:r>
            <a:r>
              <a:rPr lang="en-US" sz="2400" dirty="0" err="1"/>
              <a:t>Pentaho</a:t>
            </a:r>
            <a:r>
              <a:rPr lang="en-US" sz="2400" dirty="0"/>
              <a:t> kettle steps.</a:t>
            </a:r>
          </a:p>
          <a:p>
            <a:pPr marL="0" indent="0">
              <a:buNone/>
            </a:pPr>
            <a:endParaRPr lang="en-US" sz="2400" dirty="0"/>
          </a:p>
        </p:txBody>
      </p:sp>
    </p:spTree>
    <p:extLst>
      <p:ext uri="{BB962C8B-B14F-4D97-AF65-F5344CB8AC3E}">
        <p14:creationId xmlns:p14="http://schemas.microsoft.com/office/powerpoint/2010/main" val="13259190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a:bodyPr>
          <a:lstStyle/>
          <a:p>
            <a:r>
              <a:rPr lang="en-IN" sz="4400" dirty="0"/>
              <a:t>Embedding  Pentaho </a:t>
            </a:r>
            <a:r>
              <a:rPr lang="it-IT" sz="4400" dirty="0"/>
              <a:t>Data Integration</a:t>
            </a:r>
          </a:p>
        </p:txBody>
      </p:sp>
    </p:spTree>
    <p:extLst>
      <p:ext uri="{BB962C8B-B14F-4D97-AF65-F5344CB8AC3E}">
        <p14:creationId xmlns:p14="http://schemas.microsoft.com/office/powerpoint/2010/main" val="38698777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dirty="0"/>
              <a:t>Embedding Pentaho Data Integration</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400" dirty="0"/>
              <a:t>To integrate PDI transformations and jobs into your applications, embed PDI objects directly into your application code. The instructions in this section address common embedding scenarios.</a:t>
            </a:r>
          </a:p>
          <a:p>
            <a:pPr marL="0" indent="0">
              <a:buNone/>
            </a:pPr>
            <a:endParaRPr lang="en-IN" sz="2400" dirty="0"/>
          </a:p>
          <a:p>
            <a:pPr marL="0" indent="0">
              <a:buNone/>
            </a:pPr>
            <a:r>
              <a:rPr lang="en-IN" sz="2400" dirty="0"/>
              <a:t>You can get the accompanying sample project from the kettle-</a:t>
            </a:r>
            <a:r>
              <a:rPr lang="en-IN" sz="2400" dirty="0" err="1"/>
              <a:t>sdk</a:t>
            </a:r>
            <a:r>
              <a:rPr lang="en-IN" sz="2400" dirty="0"/>
              <a:t>-embedding-samples folder of the </a:t>
            </a:r>
            <a:r>
              <a:rPr lang="en-IN" sz="2400" dirty="0">
                <a:hlinkClick r:id="rId2" tooltip="Get Started"/>
              </a:rPr>
              <a:t>sample code </a:t>
            </a:r>
            <a:r>
              <a:rPr lang="en-IN" sz="2400" dirty="0"/>
              <a:t>package. The sample project is bundled with a minimal set of dependencies. In a real-world implementation, projects require the complete set of PDI dependencies that include all .jar files from data-integration/lib.</a:t>
            </a:r>
          </a:p>
          <a:p>
            <a:pPr marL="0" indent="0">
              <a:buNone/>
            </a:pPr>
            <a:endParaRPr lang="en-IN" sz="2400" dirty="0"/>
          </a:p>
          <a:p>
            <a:pPr marL="0" indent="0">
              <a:buNone/>
            </a:pPr>
            <a:r>
              <a:rPr lang="en-IN" sz="2400" dirty="0"/>
              <a:t>For each embedding scenario, there is a sample class that can be executed as a stand-alone java application. You can execute the classes manually or run the Ant targets provided in build/build.xml to run the sample classes.</a:t>
            </a:r>
          </a:p>
        </p:txBody>
      </p:sp>
    </p:spTree>
    <p:extLst>
      <p:ext uri="{BB962C8B-B14F-4D97-AF65-F5344CB8AC3E}">
        <p14:creationId xmlns:p14="http://schemas.microsoft.com/office/powerpoint/2010/main" val="17470601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Running Transformations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400" dirty="0"/>
              <a:t>If you want to run a PDI transformation from Java code in a stand-alone application, take a look at this sample class, </a:t>
            </a:r>
            <a:r>
              <a:rPr lang="en-IN" sz="2400" b="1" dirty="0" err="1"/>
              <a:t>org.pentaho.di.sdk.samples.embedding.RunningTransformations</a:t>
            </a:r>
            <a:r>
              <a:rPr lang="en-IN" sz="2400" dirty="0"/>
              <a:t>. </a:t>
            </a:r>
          </a:p>
          <a:p>
            <a:pPr marL="0" indent="0">
              <a:buNone/>
            </a:pPr>
            <a:endParaRPr lang="en-IN" sz="2400" dirty="0"/>
          </a:p>
          <a:p>
            <a:pPr marL="0" indent="0">
              <a:buNone/>
            </a:pPr>
            <a:r>
              <a:rPr lang="en-IN" sz="2400" dirty="0"/>
              <a:t>It sets the parameters and executes the transformation in </a:t>
            </a:r>
            <a:r>
              <a:rPr lang="en-IN" sz="2400" b="1" dirty="0" err="1"/>
              <a:t>etl</a:t>
            </a:r>
            <a:r>
              <a:rPr lang="en-IN" sz="2400" b="1" dirty="0"/>
              <a:t>/</a:t>
            </a:r>
            <a:r>
              <a:rPr lang="en-IN" sz="2400" b="1" dirty="0" err="1"/>
              <a:t>parametrized_transformation.ktr</a:t>
            </a:r>
            <a:r>
              <a:rPr lang="en-IN" sz="2400" dirty="0"/>
              <a:t>. </a:t>
            </a:r>
          </a:p>
          <a:p>
            <a:pPr marL="0" indent="0">
              <a:buNone/>
            </a:pPr>
            <a:endParaRPr lang="en-IN" sz="2400" dirty="0"/>
          </a:p>
          <a:p>
            <a:pPr marL="0" indent="0">
              <a:buNone/>
            </a:pPr>
            <a:r>
              <a:rPr lang="en-IN" sz="2400" dirty="0"/>
              <a:t>The transform can be run from the .</a:t>
            </a:r>
            <a:r>
              <a:rPr lang="en-IN" sz="2400" dirty="0" err="1"/>
              <a:t>ktr</a:t>
            </a:r>
            <a:r>
              <a:rPr lang="en-IN" sz="2400" dirty="0"/>
              <a:t> file using </a:t>
            </a:r>
            <a:r>
              <a:rPr lang="en-IN" sz="2400" b="1" dirty="0" err="1"/>
              <a:t>runTransformationFromFileSystem</a:t>
            </a:r>
            <a:r>
              <a:rPr lang="en-IN" sz="2400" dirty="0"/>
              <a:t>() or from a PDI repository using </a:t>
            </a:r>
            <a:r>
              <a:rPr lang="en-IN" sz="2400" b="1" dirty="0" err="1"/>
              <a:t>runTransfomrationFromRepository</a:t>
            </a:r>
            <a:r>
              <a:rPr lang="en-IN" sz="2400" dirty="0"/>
              <a:t>().</a:t>
            </a:r>
          </a:p>
        </p:txBody>
      </p:sp>
    </p:spTree>
    <p:extLst>
      <p:ext uri="{BB962C8B-B14F-4D97-AF65-F5344CB8AC3E}">
        <p14:creationId xmlns:p14="http://schemas.microsoft.com/office/powerpoint/2010/main" val="12364909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Running Transformations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Always make the first call to </a:t>
            </a:r>
            <a:r>
              <a:rPr lang="en-IN" sz="2000" dirty="0" err="1"/>
              <a:t>KettleEnvironment.init</a:t>
            </a:r>
            <a:r>
              <a:rPr lang="en-IN" sz="2000" dirty="0"/>
              <a:t>() whenever you are working with the PDI APIs.</a:t>
            </a:r>
          </a:p>
          <a:p>
            <a:pPr marL="0" indent="0">
              <a:buNone/>
            </a:pPr>
            <a:endParaRPr lang="en-IN" sz="2000" dirty="0"/>
          </a:p>
          <a:p>
            <a:pPr marL="0" indent="0">
              <a:buNone/>
            </a:pPr>
            <a:r>
              <a:rPr lang="en-IN" sz="2000" dirty="0"/>
              <a:t>Prepare the transformation. The definition of a PDI transformation is represented by a </a:t>
            </a:r>
            <a:r>
              <a:rPr lang="en-IN" sz="2000" dirty="0" err="1"/>
              <a:t>TransMeta</a:t>
            </a:r>
            <a:r>
              <a:rPr lang="en-IN" sz="2000" dirty="0"/>
              <a:t> object. You can load this object from a .</a:t>
            </a:r>
            <a:r>
              <a:rPr lang="en-IN" sz="2000" dirty="0" err="1"/>
              <a:t>ktr</a:t>
            </a:r>
            <a:r>
              <a:rPr lang="en-IN" sz="2000" dirty="0"/>
              <a:t> file, a PDI repository, or you can generate it dynamically. To query the declared parameters of the transformation definition use </a:t>
            </a:r>
            <a:r>
              <a:rPr lang="en-IN" sz="2000" dirty="0" err="1"/>
              <a:t>listParameters</a:t>
            </a:r>
            <a:r>
              <a:rPr lang="en-IN" sz="2000" dirty="0"/>
              <a:t>(), or to query the assigned values use </a:t>
            </a:r>
            <a:r>
              <a:rPr lang="en-IN" sz="2000" dirty="0" err="1"/>
              <a:t>setParameterValue</a:t>
            </a:r>
            <a:r>
              <a:rPr lang="en-IN" sz="2000" dirty="0"/>
              <a:t>().</a:t>
            </a:r>
          </a:p>
          <a:p>
            <a:pPr marL="0" indent="0">
              <a:buNone/>
            </a:pPr>
            <a:endParaRPr lang="en-IN" sz="2000" dirty="0"/>
          </a:p>
          <a:p>
            <a:pPr marL="0" indent="0">
              <a:buNone/>
            </a:pPr>
            <a:r>
              <a:rPr lang="en-IN" sz="2000" dirty="0"/>
              <a:t>Execute the transformation. An executable Trans object is derived from the </a:t>
            </a:r>
            <a:r>
              <a:rPr lang="en-IN" sz="2000" dirty="0" err="1"/>
              <a:t>TransMeta</a:t>
            </a:r>
            <a:r>
              <a:rPr lang="en-IN" sz="2000" dirty="0"/>
              <a:t> object that is passed to the constructor. The Trans object starts and then executes asynchronously. To ensure that all steps of the Trans object have completed, call </a:t>
            </a:r>
            <a:r>
              <a:rPr lang="en-IN" sz="2000" dirty="0" err="1"/>
              <a:t>waitUntilFinished</a:t>
            </a:r>
            <a:r>
              <a:rPr lang="en-IN" sz="2000" dirty="0"/>
              <a:t>().</a:t>
            </a:r>
          </a:p>
          <a:p>
            <a:pPr marL="0" indent="0">
              <a:buNone/>
            </a:pPr>
            <a:endParaRPr lang="en-IN" sz="2000" dirty="0"/>
          </a:p>
          <a:p>
            <a:pPr marL="0" indent="0">
              <a:buNone/>
            </a:pPr>
            <a:r>
              <a:rPr lang="en-IN" sz="2000" dirty="0"/>
              <a:t>Evaluate the transformation outcome. After the Trans object completes, you can access the result using </a:t>
            </a:r>
            <a:r>
              <a:rPr lang="en-IN" sz="2000" dirty="0" err="1"/>
              <a:t>getResult</a:t>
            </a:r>
            <a:r>
              <a:rPr lang="en-IN" sz="2000" dirty="0"/>
              <a:t>(). The Result object can be queried for success by evaluating </a:t>
            </a:r>
            <a:r>
              <a:rPr lang="en-IN" sz="2000" dirty="0" err="1"/>
              <a:t>getNrErrors</a:t>
            </a:r>
            <a:r>
              <a:rPr lang="en-IN" sz="2000" dirty="0"/>
              <a:t>(). This method returns zero (0) on success and a non-zero value when there are errors. To get more information, retrieve the transformation log lines.</a:t>
            </a:r>
          </a:p>
        </p:txBody>
      </p:sp>
    </p:spTree>
    <p:extLst>
      <p:ext uri="{BB962C8B-B14F-4D97-AF65-F5344CB8AC3E}">
        <p14:creationId xmlns:p14="http://schemas.microsoft.com/office/powerpoint/2010/main" val="17496654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Running Jobs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If you want to run a PDI job from Java code in a stand-alone application, take a look at this sample class, </a:t>
            </a:r>
            <a:r>
              <a:rPr lang="en-IN" sz="2000" dirty="0" err="1"/>
              <a:t>org.pentaho.di.sdk.samples.embedding.RunningJobs</a:t>
            </a:r>
            <a:r>
              <a:rPr lang="en-IN" sz="2000" dirty="0"/>
              <a:t>. It sets the parameters and executes the job in </a:t>
            </a:r>
            <a:r>
              <a:rPr lang="en-IN" sz="2000" dirty="0" err="1"/>
              <a:t>etl</a:t>
            </a:r>
            <a:r>
              <a:rPr lang="en-IN" sz="2000" dirty="0"/>
              <a:t>/</a:t>
            </a:r>
            <a:r>
              <a:rPr lang="en-IN" sz="2000" dirty="0" err="1"/>
              <a:t>parametrized_job.kjb</a:t>
            </a:r>
            <a:r>
              <a:rPr lang="en-IN" sz="2000" dirty="0"/>
              <a:t>. The job can be run from the .</a:t>
            </a:r>
            <a:r>
              <a:rPr lang="en-IN" sz="2000" dirty="0" err="1"/>
              <a:t>kjb</a:t>
            </a:r>
            <a:r>
              <a:rPr lang="en-IN" sz="2000" dirty="0"/>
              <a:t> file using </a:t>
            </a:r>
            <a:r>
              <a:rPr lang="en-IN" sz="2000" dirty="0" err="1"/>
              <a:t>runJobFromFileSystem</a:t>
            </a:r>
            <a:r>
              <a:rPr lang="en-IN" sz="2000" dirty="0"/>
              <a:t>() or from a repository using </a:t>
            </a:r>
            <a:r>
              <a:rPr lang="en-IN" sz="2000" dirty="0" err="1"/>
              <a:t>runJobFromRepository</a:t>
            </a:r>
            <a:r>
              <a:rPr lang="en-IN" sz="2000" dirty="0"/>
              <a:t>().</a:t>
            </a:r>
          </a:p>
          <a:p>
            <a:pPr marL="0" indent="0">
              <a:buNone/>
            </a:pPr>
            <a:endParaRPr lang="en-IN" sz="2000" dirty="0"/>
          </a:p>
          <a:p>
            <a:pPr marL="0" indent="0">
              <a:buNone/>
            </a:pPr>
            <a:r>
              <a:rPr lang="en-IN" sz="2000" dirty="0"/>
              <a:t>Always make the first call to </a:t>
            </a:r>
            <a:r>
              <a:rPr lang="en-IN" sz="2000" dirty="0" err="1"/>
              <a:t>KettleEnvironment.init</a:t>
            </a:r>
            <a:r>
              <a:rPr lang="en-IN" sz="2000" dirty="0"/>
              <a:t>() whenever you are working with the PDI APIs..</a:t>
            </a:r>
          </a:p>
          <a:p>
            <a:pPr marL="0" indent="0">
              <a:buNone/>
            </a:pPr>
            <a:endParaRPr lang="en-IN" sz="2000" dirty="0"/>
          </a:p>
          <a:p>
            <a:pPr marL="0" indent="0">
              <a:buNone/>
            </a:pPr>
            <a:r>
              <a:rPr lang="en-IN" sz="2000" dirty="0"/>
              <a:t>Prepare the job. The definition of a PDI job is represented by a </a:t>
            </a:r>
            <a:r>
              <a:rPr lang="en-IN" sz="2000" dirty="0" err="1"/>
              <a:t>JobMeta</a:t>
            </a:r>
            <a:r>
              <a:rPr lang="en-IN" sz="2000" dirty="0"/>
              <a:t> object. You can load this object from a .</a:t>
            </a:r>
            <a:r>
              <a:rPr lang="en-IN" sz="2000" dirty="0" err="1"/>
              <a:t>ktb</a:t>
            </a:r>
            <a:r>
              <a:rPr lang="en-IN" sz="2000" dirty="0"/>
              <a:t> file, a PDI repository, or you can generate it dynamically. To query the declared parameters of the job definition use </a:t>
            </a:r>
            <a:r>
              <a:rPr lang="en-IN" sz="2000" dirty="0" err="1"/>
              <a:t>listParameters</a:t>
            </a:r>
            <a:r>
              <a:rPr lang="en-IN" sz="2000" dirty="0"/>
              <a:t>(). To set the assigned values use </a:t>
            </a:r>
            <a:r>
              <a:rPr lang="en-IN" sz="2000" dirty="0" err="1"/>
              <a:t>setParameterValue</a:t>
            </a:r>
            <a:r>
              <a:rPr lang="en-IN" sz="2000" dirty="0"/>
              <a:t>().</a:t>
            </a:r>
          </a:p>
          <a:p>
            <a:pPr marL="0" indent="0">
              <a:buNone/>
            </a:pPr>
            <a:endParaRPr lang="en-IN" sz="2000" dirty="0"/>
          </a:p>
          <a:p>
            <a:pPr marL="0" indent="0">
              <a:buNone/>
            </a:pPr>
            <a:r>
              <a:rPr lang="en-IN" sz="2000" dirty="0"/>
              <a:t>Execute the job. An executable Job object is derived from the </a:t>
            </a:r>
            <a:r>
              <a:rPr lang="en-IN" sz="2000" dirty="0" err="1"/>
              <a:t>JobMeta</a:t>
            </a:r>
            <a:r>
              <a:rPr lang="en-IN" sz="2000" dirty="0"/>
              <a:t> object that is passed in to the constructor. The Job object starts, and then executes in a separate thread. To wait for the job to complete, call </a:t>
            </a:r>
            <a:r>
              <a:rPr lang="en-IN" sz="2000" dirty="0" err="1"/>
              <a:t>waitUntilFinished</a:t>
            </a:r>
            <a:r>
              <a:rPr lang="en-IN" sz="2000" dirty="0"/>
              <a:t>().</a:t>
            </a:r>
          </a:p>
        </p:txBody>
      </p:sp>
    </p:spTree>
    <p:extLst>
      <p:ext uri="{BB962C8B-B14F-4D97-AF65-F5344CB8AC3E}">
        <p14:creationId xmlns:p14="http://schemas.microsoft.com/office/powerpoint/2010/main" val="30291069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dirty="0"/>
              <a:t>Building Transformations Dynamically</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To enable your application to respond quickly to changing conditions, you can build transformations dynamically. </a:t>
            </a:r>
          </a:p>
          <a:p>
            <a:pPr marL="0" indent="0">
              <a:buNone/>
            </a:pPr>
            <a:r>
              <a:rPr lang="en-IN" sz="2000" dirty="0"/>
              <a:t>The example class, </a:t>
            </a:r>
            <a:r>
              <a:rPr lang="en-IN" sz="2000" dirty="0" err="1"/>
              <a:t>org.pentaho.di.sdk.samples.embedding.GeneratingTransformations</a:t>
            </a:r>
            <a:r>
              <a:rPr lang="en-IN" sz="2000" dirty="0"/>
              <a:t>, shows you how. It generates a transformation definition and saves it to a .</a:t>
            </a:r>
            <a:r>
              <a:rPr lang="en-IN" sz="2000" dirty="0" err="1"/>
              <a:t>ktr</a:t>
            </a:r>
            <a:r>
              <a:rPr lang="en-IN" sz="2000" dirty="0"/>
              <a:t> file.</a:t>
            </a:r>
          </a:p>
          <a:p>
            <a:pPr marL="0" indent="0">
              <a:buNone/>
            </a:pPr>
            <a:endParaRPr lang="en-IN" sz="2000" dirty="0"/>
          </a:p>
          <a:p>
            <a:pPr marL="0" indent="0">
              <a:buNone/>
            </a:pPr>
            <a:r>
              <a:rPr lang="en-IN" sz="2000" dirty="0"/>
              <a:t>1) Always make the first call to </a:t>
            </a:r>
            <a:r>
              <a:rPr lang="en-IN" sz="2000" dirty="0" err="1"/>
              <a:t>KettleEnvironment.init</a:t>
            </a:r>
            <a:r>
              <a:rPr lang="en-IN" sz="2000" dirty="0"/>
              <a:t>() whenever you are working with the PDI APIs.</a:t>
            </a:r>
          </a:p>
          <a:p>
            <a:pPr marL="0" indent="0">
              <a:buNone/>
            </a:pPr>
            <a:endParaRPr lang="en-IN" sz="2000" dirty="0"/>
          </a:p>
          <a:p>
            <a:pPr marL="0" indent="0">
              <a:buNone/>
            </a:pPr>
            <a:r>
              <a:rPr lang="en-IN" sz="2000" dirty="0"/>
              <a:t>2) Create and configure a transformation definition object. A transformation definition is represented by a </a:t>
            </a:r>
            <a:r>
              <a:rPr lang="en-IN" sz="2000" dirty="0" err="1"/>
              <a:t>TransMeta</a:t>
            </a:r>
            <a:r>
              <a:rPr lang="en-IN" sz="2000" dirty="0"/>
              <a:t> object. Create this object using the default constructor. The transformation definition includes the name, the declared parameters, and the required database connections. </a:t>
            </a:r>
          </a:p>
        </p:txBody>
      </p:sp>
    </p:spTree>
    <p:extLst>
      <p:ext uri="{BB962C8B-B14F-4D97-AF65-F5344CB8AC3E}">
        <p14:creationId xmlns:p14="http://schemas.microsoft.com/office/powerpoint/2010/main" val="13485773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dirty="0"/>
              <a:t>Building Transformations Dynamically</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Populate the </a:t>
            </a:r>
            <a:r>
              <a:rPr lang="en-IN" sz="2000" dirty="0" err="1"/>
              <a:t>TransMeta</a:t>
            </a:r>
            <a:r>
              <a:rPr lang="en-IN" sz="2000" dirty="0"/>
              <a:t> object with steps. The data flow of a transformation is defined by steps that are connected by hops.</a:t>
            </a:r>
          </a:p>
          <a:p>
            <a:pPr marL="0" indent="0">
              <a:buNone/>
            </a:pPr>
            <a:endParaRPr lang="en-IN" sz="2000" dirty="0"/>
          </a:p>
          <a:p>
            <a:pPr marL="0" indent="0">
              <a:buNone/>
            </a:pPr>
            <a:r>
              <a:rPr lang="en-IN" sz="2000" dirty="0"/>
              <a:t>Create the step by instantiating its class directly and configure it using its get and set methods. Transformation steps reside in sub-packages of </a:t>
            </a:r>
            <a:r>
              <a:rPr lang="en-IN" sz="2000" dirty="0" err="1"/>
              <a:t>org.pentaho.di.trans.steps</a:t>
            </a:r>
            <a:r>
              <a:rPr lang="en-IN" sz="2000" dirty="0"/>
              <a:t>. For example, to use the Get File Names step , create an instance of </a:t>
            </a:r>
            <a:r>
              <a:rPr lang="en-IN" sz="2000" dirty="0" err="1"/>
              <a:t>org.pentaho.di.trans.steps.getfilenames.GetFileNamesMeta</a:t>
            </a:r>
            <a:r>
              <a:rPr lang="en-IN" sz="2000" dirty="0"/>
              <a:t> and use its get and set methods to configure it.</a:t>
            </a:r>
          </a:p>
          <a:p>
            <a:pPr marL="0" indent="0">
              <a:buNone/>
            </a:pPr>
            <a:endParaRPr lang="en-IN" sz="2000" dirty="0"/>
          </a:p>
          <a:p>
            <a:pPr marL="0" indent="0">
              <a:buNone/>
            </a:pPr>
            <a:r>
              <a:rPr lang="en-IN" sz="2000" dirty="0"/>
              <a:t>Obtain the step id string. Each PDI step has an id that can be retrieved from the PDI plugin registry. A simple way to retrieve the step id is to call </a:t>
            </a:r>
            <a:r>
              <a:rPr lang="en-IN" sz="2000" dirty="0" err="1"/>
              <a:t>PluginRegistry.getInstance</a:t>
            </a:r>
            <a:r>
              <a:rPr lang="en-IN" sz="2000" dirty="0"/>
              <a:t>().</a:t>
            </a:r>
            <a:r>
              <a:rPr lang="en-IN" sz="2000" dirty="0" err="1"/>
              <a:t>getPluginId</a:t>
            </a:r>
            <a:r>
              <a:rPr lang="en-IN" sz="2000" dirty="0"/>
              <a:t>(</a:t>
            </a:r>
            <a:r>
              <a:rPr lang="en-IN" sz="2000" dirty="0" err="1"/>
              <a:t>StepPluginType.class</a:t>
            </a:r>
            <a:r>
              <a:rPr lang="en-IN" sz="2000" dirty="0"/>
              <a:t>, </a:t>
            </a:r>
            <a:r>
              <a:rPr lang="en-IN" sz="2000" dirty="0" err="1"/>
              <a:t>theStepMetaObject</a:t>
            </a:r>
            <a:r>
              <a:rPr lang="en-IN" sz="2000" dirty="0"/>
              <a:t>). </a:t>
            </a:r>
          </a:p>
        </p:txBody>
      </p:sp>
    </p:spTree>
    <p:extLst>
      <p:ext uri="{BB962C8B-B14F-4D97-AF65-F5344CB8AC3E}">
        <p14:creationId xmlns:p14="http://schemas.microsoft.com/office/powerpoint/2010/main" val="9582084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dirty="0"/>
              <a:t>Building Transformations Dynamically</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Create an instance of </a:t>
            </a:r>
            <a:r>
              <a:rPr lang="en-IN" sz="2000" dirty="0" err="1"/>
              <a:t>org.pentaho.di.trans.step.StepMeta</a:t>
            </a:r>
            <a:r>
              <a:rPr lang="en-IN" sz="2000" dirty="0"/>
              <a:t>, passing the step id string, the name, and the configured step object to the constructor. An instance of </a:t>
            </a:r>
            <a:r>
              <a:rPr lang="en-IN" sz="2000" dirty="0" err="1"/>
              <a:t>StepMeta</a:t>
            </a:r>
            <a:r>
              <a:rPr lang="en-IN" sz="2000" dirty="0"/>
              <a:t> encapsulates the step properties, as well as controls the placement of the step on the Spoon canvas and connections to hops. Once the </a:t>
            </a:r>
            <a:r>
              <a:rPr lang="en-IN" sz="2000" dirty="0" err="1"/>
              <a:t>StepMeta</a:t>
            </a:r>
            <a:r>
              <a:rPr lang="en-IN" sz="2000" dirty="0"/>
              <a:t> object has been created, call </a:t>
            </a:r>
            <a:r>
              <a:rPr lang="en-IN" sz="2000" dirty="0" err="1"/>
              <a:t>setDrawn</a:t>
            </a:r>
            <a:r>
              <a:rPr lang="en-IN" sz="2000" dirty="0"/>
              <a:t>(true) and </a:t>
            </a:r>
            <a:r>
              <a:rPr lang="en-IN" sz="2000" dirty="0" err="1"/>
              <a:t>setLocation</a:t>
            </a:r>
            <a:r>
              <a:rPr lang="en-IN" sz="2000" dirty="0"/>
              <a:t>(</a:t>
            </a:r>
            <a:r>
              <a:rPr lang="en-IN" sz="2000" dirty="0" err="1"/>
              <a:t>x,y</a:t>
            </a:r>
            <a:r>
              <a:rPr lang="en-IN" sz="2000" dirty="0"/>
              <a:t>) to make sure the step appears correctly on the Spoon canvas. Finally, add the step to the transformation, by calling </a:t>
            </a:r>
            <a:r>
              <a:rPr lang="en-IN" sz="2000" dirty="0" err="1"/>
              <a:t>addStep</a:t>
            </a:r>
            <a:r>
              <a:rPr lang="en-IN" sz="2000" dirty="0"/>
              <a:t>() on the transformation definition object.</a:t>
            </a:r>
          </a:p>
          <a:p>
            <a:pPr marL="0" indent="0">
              <a:buNone/>
            </a:pPr>
            <a:endParaRPr lang="en-IN" sz="2000" dirty="0"/>
          </a:p>
          <a:p>
            <a:pPr marL="0" indent="0">
              <a:buNone/>
            </a:pPr>
            <a:r>
              <a:rPr lang="en-IN" sz="2000" dirty="0"/>
              <a:t>Once steps have been added to the transformation definition, they need to be connected by hops. To create a hop, create an instance of </a:t>
            </a:r>
            <a:r>
              <a:rPr lang="en-IN" sz="2000" dirty="0" err="1"/>
              <a:t>org.pentaho.di.trans.TransHopMeta</a:t>
            </a:r>
            <a:r>
              <a:rPr lang="en-IN" sz="2000" dirty="0"/>
              <a:t>, passing in the From and To steps as arguments to the constructor. Add the hop to the transformation definition by calling </a:t>
            </a:r>
            <a:r>
              <a:rPr lang="en-IN" sz="2000" dirty="0" err="1"/>
              <a:t>addTransHop</a:t>
            </a:r>
            <a:r>
              <a:rPr lang="en-IN" sz="2000" dirty="0"/>
              <a:t>().</a:t>
            </a:r>
          </a:p>
          <a:p>
            <a:pPr marL="0" indent="0">
              <a:buNone/>
            </a:pPr>
            <a:endParaRPr lang="en-IN" sz="2000" dirty="0"/>
          </a:p>
          <a:p>
            <a:pPr marL="0" indent="0">
              <a:buNone/>
            </a:pPr>
            <a:r>
              <a:rPr lang="en-IN" sz="2000" dirty="0"/>
              <a:t>After all steps have been added and connected by hops, the transformation definition object can be serialized to a .</a:t>
            </a:r>
            <a:r>
              <a:rPr lang="en-IN" sz="2000" dirty="0" err="1"/>
              <a:t>ktr</a:t>
            </a:r>
            <a:r>
              <a:rPr lang="en-IN" sz="2000" dirty="0"/>
              <a:t> file by calling </a:t>
            </a:r>
            <a:r>
              <a:rPr lang="en-IN" sz="2000" dirty="0" err="1"/>
              <a:t>getXML</a:t>
            </a:r>
            <a:r>
              <a:rPr lang="en-IN" sz="2000" dirty="0"/>
              <a:t>() and opening it in Spoon for inspection. The sample class </a:t>
            </a:r>
            <a:r>
              <a:rPr lang="en-IN" sz="2000" dirty="0" err="1"/>
              <a:t>org.pentaho.di.sdk.samples.embedding.GeneratingTransformations</a:t>
            </a:r>
            <a:r>
              <a:rPr lang="en-IN" sz="2000" dirty="0"/>
              <a:t> generates this transformation.</a:t>
            </a:r>
          </a:p>
          <a:p>
            <a:pPr marL="0" indent="0">
              <a:buNone/>
            </a:pPr>
            <a:endParaRPr lang="en-IN" sz="2000" dirty="0"/>
          </a:p>
        </p:txBody>
      </p:sp>
    </p:spTree>
    <p:extLst>
      <p:ext uri="{BB962C8B-B14F-4D97-AF65-F5344CB8AC3E}">
        <p14:creationId xmlns:p14="http://schemas.microsoft.com/office/powerpoint/2010/main" val="1219949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Building Jobs Dynamically</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To enable your application to respond quickly to changing conditions, you can build jobs dynamically. The example class, </a:t>
            </a:r>
            <a:r>
              <a:rPr lang="en-IN" sz="2000" b="1" dirty="0" err="1"/>
              <a:t>org.pentaho.di.sdk.samples.embedding.GeneratingJobs</a:t>
            </a:r>
            <a:r>
              <a:rPr lang="en-IN" sz="2000" dirty="0"/>
              <a:t>, shows you how. It generates a job definition and saves it to a .</a:t>
            </a:r>
            <a:r>
              <a:rPr lang="en-IN" sz="2000" dirty="0" err="1"/>
              <a:t>kjb</a:t>
            </a:r>
            <a:r>
              <a:rPr lang="en-IN" sz="2000" dirty="0"/>
              <a:t> file.</a:t>
            </a:r>
          </a:p>
          <a:p>
            <a:pPr marL="0" indent="0">
              <a:buNone/>
            </a:pPr>
            <a:endParaRPr lang="en-IN" sz="2000" dirty="0"/>
          </a:p>
          <a:p>
            <a:pPr marL="0" indent="0">
              <a:buNone/>
            </a:pPr>
            <a:r>
              <a:rPr lang="en-IN" sz="2000" dirty="0"/>
              <a:t>Always make the first call to </a:t>
            </a:r>
            <a:r>
              <a:rPr lang="en-IN" sz="2000" b="1" dirty="0" err="1"/>
              <a:t>KettleEnvironment.init</a:t>
            </a:r>
            <a:r>
              <a:rPr lang="en-IN" sz="2000" b="1" dirty="0"/>
              <a:t>() </a:t>
            </a:r>
            <a:r>
              <a:rPr lang="en-IN" sz="2000" dirty="0"/>
              <a:t>whenever you are working with the PDI APIs.</a:t>
            </a:r>
          </a:p>
          <a:p>
            <a:pPr marL="0" indent="0">
              <a:buNone/>
            </a:pPr>
            <a:endParaRPr lang="en-IN" sz="2000" dirty="0"/>
          </a:p>
          <a:p>
            <a:pPr marL="0" indent="0">
              <a:buNone/>
            </a:pPr>
            <a:r>
              <a:rPr lang="en-IN" sz="2000" dirty="0"/>
              <a:t>Create and configure a job definition object. A job definition is represented by a </a:t>
            </a:r>
            <a:r>
              <a:rPr lang="en-IN" sz="2000" dirty="0" err="1"/>
              <a:t>JobMeta</a:t>
            </a:r>
            <a:r>
              <a:rPr lang="en-IN" sz="2000" dirty="0"/>
              <a:t> object. Create this object using the default constructor. The job definition includes the name, the declared parameters, and the required database connections. </a:t>
            </a:r>
          </a:p>
        </p:txBody>
      </p:sp>
    </p:spTree>
    <p:extLst>
      <p:ext uri="{BB962C8B-B14F-4D97-AF65-F5344CB8AC3E}">
        <p14:creationId xmlns:p14="http://schemas.microsoft.com/office/powerpoint/2010/main" val="3066532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1551"/>
          </a:xfrm>
        </p:spPr>
        <p:txBody>
          <a:bodyPr>
            <a:noAutofit/>
          </a:bodyPr>
          <a:lstStyle/>
          <a:p>
            <a:r>
              <a:rPr lang="en-US" sz="3200" dirty="0"/>
              <a:t>Features - </a:t>
            </a:r>
            <a:r>
              <a:rPr lang="en-US" sz="3200" cap="all" dirty="0"/>
              <a:t>ENTERPRISE PLATFORM TO ACCELERATE THE DATA PIPELINE</a:t>
            </a:r>
          </a:p>
        </p:txBody>
      </p:sp>
      <p:sp>
        <p:nvSpPr>
          <p:cNvPr id="3" name="Content Placeholder 2"/>
          <p:cNvSpPr>
            <a:spLocks noGrp="1"/>
          </p:cNvSpPr>
          <p:nvPr>
            <p:ph idx="1"/>
          </p:nvPr>
        </p:nvSpPr>
        <p:spPr>
          <a:xfrm>
            <a:off x="838200" y="1416676"/>
            <a:ext cx="10233800" cy="4734529"/>
          </a:xfrm>
        </p:spPr>
        <p:txBody>
          <a:bodyPr>
            <a:normAutofit fontScale="92500" lnSpcReduction="10000"/>
          </a:bodyPr>
          <a:lstStyle/>
          <a:p>
            <a:pPr marL="0" indent="0">
              <a:buNone/>
            </a:pPr>
            <a:r>
              <a:rPr lang="en-US" sz="2400" dirty="0"/>
              <a:t>Go beyond standard ETL to scalable and flexible management for end-to-end data flows. </a:t>
            </a:r>
          </a:p>
          <a:p>
            <a:r>
              <a:rPr lang="en-US" sz="2400" dirty="0"/>
              <a:t>Dynamic and reusable data integration templates that drive massive time savings through dynamically creating transformations on the fly</a:t>
            </a:r>
          </a:p>
          <a:p>
            <a:r>
              <a:rPr lang="en-US" sz="2400" dirty="0"/>
              <a:t>Multi-threaded data integration engine architected to scale up and out, including deployment to clustered and cloud environments</a:t>
            </a:r>
          </a:p>
          <a:p>
            <a:r>
              <a:rPr lang="en-US" sz="2400" dirty="0"/>
              <a:t>Robust administration features including performance monitoring, job roll-back and restart, and an operations mart for usage auditing</a:t>
            </a:r>
          </a:p>
          <a:p>
            <a:r>
              <a:rPr lang="en-US" sz="2400" dirty="0"/>
              <a:t>Enterprise-grade security including access and version controls as well as LDAP and Active Directory integration</a:t>
            </a:r>
          </a:p>
          <a:p>
            <a:r>
              <a:rPr lang="en-US" sz="2400" dirty="0"/>
              <a:t>Data quality and enrichment plug-ins from partner Melissa Data promote enhanced data management</a:t>
            </a:r>
          </a:p>
          <a:p>
            <a:r>
              <a:rPr lang="en-US" sz="2400" dirty="0"/>
              <a:t>Flexibility to merge data integration with business intelligence service to simplify configuration, deployment and administration</a:t>
            </a:r>
          </a:p>
        </p:txBody>
      </p:sp>
    </p:spTree>
    <p:extLst>
      <p:ext uri="{BB962C8B-B14F-4D97-AF65-F5344CB8AC3E}">
        <p14:creationId xmlns:p14="http://schemas.microsoft.com/office/powerpoint/2010/main" val="1267636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Building Jobs Dynamically</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Populate the </a:t>
            </a:r>
            <a:r>
              <a:rPr lang="en-IN" sz="2000" dirty="0" err="1"/>
              <a:t>JobMeta</a:t>
            </a:r>
            <a:r>
              <a:rPr lang="en-IN" sz="2000" dirty="0"/>
              <a:t> object with job entries. The control flow of a job is defined by job entries that are connected by hops.</a:t>
            </a:r>
          </a:p>
          <a:p>
            <a:pPr marL="0" indent="0">
              <a:buNone/>
            </a:pPr>
            <a:endParaRPr lang="en-IN" sz="2000" dirty="0"/>
          </a:p>
          <a:p>
            <a:pPr marL="0" indent="0">
              <a:buNone/>
            </a:pPr>
            <a:r>
              <a:rPr lang="en-IN" sz="2000" dirty="0"/>
              <a:t>Create the job entry by instantiating its class directly and configure it using its get and set methods. The job entries reside in sub-packages of </a:t>
            </a:r>
            <a:r>
              <a:rPr lang="en-IN" sz="2000" b="1" dirty="0" err="1"/>
              <a:t>org.pentaho.di.job.entries</a:t>
            </a:r>
            <a:r>
              <a:rPr lang="en-IN" sz="2000" dirty="0"/>
              <a:t>. For example, use the File Exists job entry, create an instance of </a:t>
            </a:r>
            <a:r>
              <a:rPr lang="en-IN" sz="2000" b="1" dirty="0" err="1"/>
              <a:t>org.pentaho.di.job.entries.fileexists.JobEntryFileExists</a:t>
            </a:r>
            <a:r>
              <a:rPr lang="en-IN" sz="2000" dirty="0"/>
              <a:t>, and use </a:t>
            </a:r>
            <a:r>
              <a:rPr lang="en-IN" sz="2000" b="1" dirty="0" err="1"/>
              <a:t>setFilename</a:t>
            </a:r>
            <a:r>
              <a:rPr lang="en-IN" sz="2000" b="1" dirty="0"/>
              <a:t>() </a:t>
            </a:r>
            <a:r>
              <a:rPr lang="en-IN" sz="2000" dirty="0"/>
              <a:t>to configure it. The Start job entry is implemented by </a:t>
            </a:r>
            <a:r>
              <a:rPr lang="en-IN" sz="2000" b="1" dirty="0" err="1"/>
              <a:t>org.pentaho.di.job.entries.special.JobEntrySpecial</a:t>
            </a:r>
            <a:r>
              <a:rPr lang="en-IN" sz="2000" dirty="0"/>
              <a:t>.</a:t>
            </a:r>
          </a:p>
          <a:p>
            <a:pPr marL="0" indent="0">
              <a:buNone/>
            </a:pPr>
            <a:endParaRPr lang="en-IN" sz="2000" dirty="0"/>
          </a:p>
          <a:p>
            <a:pPr marL="0" indent="0">
              <a:buNone/>
            </a:pPr>
            <a:r>
              <a:rPr lang="en-IN" sz="2000" dirty="0"/>
              <a:t>Create an instance of </a:t>
            </a:r>
            <a:r>
              <a:rPr lang="en-IN" sz="2000" b="1" dirty="0" err="1"/>
              <a:t>org.pentaho.di.job.entry.JobEntryCopy</a:t>
            </a:r>
            <a:r>
              <a:rPr lang="en-IN" sz="2000" b="1" dirty="0"/>
              <a:t> </a:t>
            </a:r>
            <a:r>
              <a:rPr lang="en-IN" sz="2000" dirty="0"/>
              <a:t>by passing the job entry created in the previous step to the constructor. An instance of </a:t>
            </a:r>
            <a:r>
              <a:rPr lang="en-IN" sz="2000" dirty="0" err="1"/>
              <a:t>JobEntryCopy</a:t>
            </a:r>
            <a:r>
              <a:rPr lang="en-IN" sz="2000" dirty="0"/>
              <a:t> encapsulates the properties of a job entry, as well as controls the placement of the job entry on the Spoon canvas and connections to hops. Once created, call </a:t>
            </a:r>
            <a:r>
              <a:rPr lang="en-IN" sz="2000" b="1" dirty="0" err="1"/>
              <a:t>setDrawn</a:t>
            </a:r>
            <a:r>
              <a:rPr lang="en-IN" sz="2000" b="1" dirty="0"/>
              <a:t>(true) </a:t>
            </a:r>
            <a:r>
              <a:rPr lang="en-IN" sz="2000" dirty="0"/>
              <a:t>and </a:t>
            </a:r>
            <a:r>
              <a:rPr lang="en-IN" sz="2000" b="1" dirty="0" err="1"/>
              <a:t>setLocation</a:t>
            </a:r>
            <a:r>
              <a:rPr lang="en-IN" sz="2000" b="1" dirty="0"/>
              <a:t>(</a:t>
            </a:r>
            <a:r>
              <a:rPr lang="en-IN" sz="2000" b="1" dirty="0" err="1"/>
              <a:t>x,y</a:t>
            </a:r>
            <a:r>
              <a:rPr lang="en-IN" sz="2000" b="1" dirty="0"/>
              <a:t>) </a:t>
            </a:r>
            <a:r>
              <a:rPr lang="en-IN" sz="2000" dirty="0"/>
              <a:t>to make sure the job entry appears correctly on the Spoon canvas. Finally, add the job entry to the job by calling </a:t>
            </a:r>
            <a:r>
              <a:rPr lang="en-IN" sz="2000" dirty="0" err="1"/>
              <a:t>addJobEntry</a:t>
            </a:r>
            <a:r>
              <a:rPr lang="en-IN" sz="2000" dirty="0"/>
              <a:t>() on the job definition object. It is possible to  place the same job entry in several places on the canvas by creating multiple instances of </a:t>
            </a:r>
            <a:r>
              <a:rPr lang="en-IN" sz="2000" dirty="0" err="1"/>
              <a:t>JobEntryCopy</a:t>
            </a:r>
            <a:r>
              <a:rPr lang="en-IN" sz="2000" dirty="0"/>
              <a:t> and passing in the same job entry instance. </a:t>
            </a:r>
          </a:p>
        </p:txBody>
      </p:sp>
    </p:spTree>
    <p:extLst>
      <p:ext uri="{BB962C8B-B14F-4D97-AF65-F5344CB8AC3E}">
        <p14:creationId xmlns:p14="http://schemas.microsoft.com/office/powerpoint/2010/main" val="28640419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Building Jobs Dynamically</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Once job entries have been added to the job definition, they need to be connected by hops. To create a hop, create an instance of </a:t>
            </a:r>
            <a:r>
              <a:rPr lang="en-IN" sz="2000" b="1" dirty="0" err="1"/>
              <a:t>org.pentaho.di.job.JobHopMeta</a:t>
            </a:r>
            <a:r>
              <a:rPr lang="en-IN" sz="2000" dirty="0"/>
              <a:t>, passing in the From and To job entries as arguments to the constructor. Configure the hop consistently. Configure it as a green or red hop by calling </a:t>
            </a:r>
            <a:r>
              <a:rPr lang="en-IN" sz="2000" b="1" dirty="0" err="1"/>
              <a:t>setConditional</a:t>
            </a:r>
            <a:r>
              <a:rPr lang="en-IN" sz="2000" b="1" dirty="0"/>
              <a:t>() </a:t>
            </a:r>
            <a:r>
              <a:rPr lang="en-IN" sz="2000" dirty="0"/>
              <a:t>and </a:t>
            </a:r>
            <a:r>
              <a:rPr lang="en-IN" sz="2000" b="1" dirty="0" err="1"/>
              <a:t>setEvaluation</a:t>
            </a:r>
            <a:r>
              <a:rPr lang="en-IN" sz="2000" b="1" dirty="0"/>
              <a:t>(true/false)</a:t>
            </a:r>
            <a:r>
              <a:rPr lang="en-IN" sz="2000" dirty="0"/>
              <a:t>. If it is an unconditional hop, call </a:t>
            </a:r>
            <a:r>
              <a:rPr lang="en-IN" sz="2000" b="1" dirty="0" err="1"/>
              <a:t>setUnconditional</a:t>
            </a:r>
            <a:r>
              <a:rPr lang="en-IN" sz="2000" b="1" dirty="0"/>
              <a:t>()</a:t>
            </a:r>
            <a:r>
              <a:rPr lang="en-IN" sz="2000" dirty="0"/>
              <a:t>. Add the hop to the job definition by calling </a:t>
            </a:r>
            <a:r>
              <a:rPr lang="en-IN" sz="2000" dirty="0" err="1"/>
              <a:t>addJobHop</a:t>
            </a:r>
            <a:r>
              <a:rPr lang="en-IN" sz="2000" dirty="0"/>
              <a:t>().</a:t>
            </a:r>
          </a:p>
          <a:p>
            <a:pPr marL="0" indent="0">
              <a:buNone/>
            </a:pPr>
            <a:r>
              <a:rPr lang="en-IN" sz="2000" dirty="0"/>
              <a:t>After all job entries have been added and connected by hops, the job definition object can be serialized to a .</a:t>
            </a:r>
            <a:r>
              <a:rPr lang="en-IN" sz="2000" dirty="0" err="1"/>
              <a:t>kjb</a:t>
            </a:r>
            <a:r>
              <a:rPr lang="en-IN" sz="2000" dirty="0"/>
              <a:t> file by calling </a:t>
            </a:r>
            <a:r>
              <a:rPr lang="en-IN" sz="2000" dirty="0" err="1"/>
              <a:t>getXML</a:t>
            </a:r>
            <a:r>
              <a:rPr lang="en-IN" sz="2000" dirty="0"/>
              <a:t>(), and opened in Spoon for inspection. The sample class </a:t>
            </a:r>
            <a:r>
              <a:rPr lang="en-IN" sz="2000" dirty="0" err="1"/>
              <a:t>org.pentaho.di.sdk.samples.embedding.GeneratingJobs</a:t>
            </a:r>
            <a:r>
              <a:rPr lang="en-IN" sz="2000" dirty="0"/>
              <a:t> generates this job.</a:t>
            </a:r>
          </a:p>
          <a:p>
            <a:pPr marL="0" indent="0">
              <a:buNone/>
            </a:pPr>
            <a:endParaRPr lang="en-IN" sz="2000" dirty="0"/>
          </a:p>
          <a:p>
            <a:pPr marL="0" indent="0">
              <a:buNone/>
            </a:pPr>
            <a:endParaRPr lang="en-IN" sz="2000" dirty="0"/>
          </a:p>
        </p:txBody>
      </p:sp>
      <p:pic>
        <p:nvPicPr>
          <p:cNvPr id="4" name="Picture 3">
            <a:extLst>
              <a:ext uri="{FF2B5EF4-FFF2-40B4-BE49-F238E27FC236}">
                <a16:creationId xmlns:a16="http://schemas.microsoft.com/office/drawing/2014/main" id="{6E18FE24-1A42-4A91-9BD8-AA4A3A87B5BD}"/>
              </a:ext>
            </a:extLst>
          </p:cNvPr>
          <p:cNvPicPr>
            <a:picLocks noChangeAspect="1"/>
          </p:cNvPicPr>
          <p:nvPr/>
        </p:nvPicPr>
        <p:blipFill>
          <a:blip r:embed="rId2"/>
          <a:stretch>
            <a:fillRect/>
          </a:stretch>
        </p:blipFill>
        <p:spPr>
          <a:xfrm>
            <a:off x="3935895" y="4090652"/>
            <a:ext cx="3220071" cy="2369783"/>
          </a:xfrm>
          <a:prstGeom prst="rect">
            <a:avLst/>
          </a:prstGeom>
          <a:ln>
            <a:noFill/>
          </a:ln>
          <a:effectLst>
            <a:softEdge rad="112500"/>
          </a:effectLst>
        </p:spPr>
      </p:pic>
    </p:spTree>
    <p:extLst>
      <p:ext uri="{BB962C8B-B14F-4D97-AF65-F5344CB8AC3E}">
        <p14:creationId xmlns:p14="http://schemas.microsoft.com/office/powerpoint/2010/main" val="324521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Running Jobs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Evaluate the job outcome. After the Job completes, you can access the result using </a:t>
            </a:r>
            <a:r>
              <a:rPr lang="en-IN" sz="2000" dirty="0" err="1"/>
              <a:t>getResult</a:t>
            </a:r>
            <a:r>
              <a:rPr lang="en-IN" sz="2000" dirty="0"/>
              <a:t>(). The Result object can be queried for success using </a:t>
            </a:r>
            <a:r>
              <a:rPr lang="en-IN" sz="2000" dirty="0" err="1"/>
              <a:t>getResult</a:t>
            </a:r>
            <a:r>
              <a:rPr lang="en-IN" sz="2000" dirty="0"/>
              <a:t>(). This method returns true on success and false on failure. To get more information, retrieve the job log lines.</a:t>
            </a:r>
          </a:p>
        </p:txBody>
      </p:sp>
    </p:spTree>
    <p:extLst>
      <p:ext uri="{BB962C8B-B14F-4D97-AF65-F5344CB8AC3E}">
        <p14:creationId xmlns:p14="http://schemas.microsoft.com/office/powerpoint/2010/main" val="40275709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46975"/>
            <a:ext cx="3932237" cy="795270"/>
          </a:xfrm>
        </p:spPr>
        <p:txBody>
          <a:bodyPr>
            <a:normAutofit/>
          </a:bodyPr>
          <a:lstStyle/>
          <a:p>
            <a:r>
              <a:rPr lang="en-US" sz="4400" dirty="0"/>
              <a:t>Day 4 Agenda</a:t>
            </a:r>
          </a:p>
        </p:txBody>
      </p:sp>
      <p:sp>
        <p:nvSpPr>
          <p:cNvPr id="6" name="Text Placeholder 5"/>
          <p:cNvSpPr>
            <a:spLocks noGrp="1"/>
          </p:cNvSpPr>
          <p:nvPr>
            <p:ph type="body" sz="half" idx="2"/>
          </p:nvPr>
        </p:nvSpPr>
        <p:spPr>
          <a:xfrm>
            <a:off x="839787" y="1542245"/>
            <a:ext cx="8639063" cy="4326743"/>
          </a:xfrm>
        </p:spPr>
        <p:txBody>
          <a:bodyPr>
            <a:normAutofit/>
          </a:bodyPr>
          <a:lstStyle/>
          <a:p>
            <a:pPr marL="285750" indent="-285750">
              <a:buFont typeface="Arial" panose="020B0604020202020204" pitchFamily="34" charset="0"/>
              <a:buChar char="•"/>
            </a:pPr>
            <a:r>
              <a:rPr lang="en-US" sz="3200" dirty="0"/>
              <a:t>Pentaho Administration</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IN" sz="3200" dirty="0"/>
              <a:t>Case Study – Design Pentaho Step Plugin</a:t>
            </a:r>
          </a:p>
          <a:p>
            <a:endParaRPr lang="en-US" sz="3200" dirty="0"/>
          </a:p>
          <a:p>
            <a:pPr marL="285750" indent="-285750">
              <a:buFont typeface="Arial" panose="020B0604020202020204" pitchFamily="34" charset="0"/>
              <a:buChar char="•"/>
            </a:pPr>
            <a:r>
              <a:rPr lang="en-US" sz="3200" dirty="0"/>
              <a:t>Overview Pentaho Report Designer</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Q &amp; </a:t>
            </a:r>
            <a:r>
              <a:rPr lang="en-US" sz="3200"/>
              <a:t>A sessio</a:t>
            </a:r>
            <a:r>
              <a:rPr lang="en-US" sz="3200" dirty="0"/>
              <a:t>n</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40727614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a:bodyPr>
          <a:lstStyle/>
          <a:p>
            <a:r>
              <a:rPr lang="en-US" sz="4400" dirty="0"/>
              <a:t>Pentaho Administration Console</a:t>
            </a:r>
            <a:endParaRPr lang="it-IT" sz="4400" dirty="0"/>
          </a:p>
        </p:txBody>
      </p:sp>
    </p:spTree>
    <p:extLst>
      <p:ext uri="{BB962C8B-B14F-4D97-AF65-F5344CB8AC3E}">
        <p14:creationId xmlns:p14="http://schemas.microsoft.com/office/powerpoint/2010/main" val="36951820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PAC</a:t>
            </a:r>
          </a:p>
        </p:txBody>
      </p:sp>
      <p:sp>
        <p:nvSpPr>
          <p:cNvPr id="3" name="Content Placeholder 2"/>
          <p:cNvSpPr>
            <a:spLocks noGrp="1"/>
          </p:cNvSpPr>
          <p:nvPr>
            <p:ph idx="1"/>
          </p:nvPr>
        </p:nvSpPr>
        <p:spPr>
          <a:xfrm>
            <a:off x="1120000" y="1442434"/>
            <a:ext cx="3812607" cy="4734529"/>
          </a:xfrm>
        </p:spPr>
        <p:txBody>
          <a:bodyPr>
            <a:noAutofit/>
          </a:bodyPr>
          <a:lstStyle/>
          <a:p>
            <a:pPr marL="0" indent="0">
              <a:buNone/>
            </a:pPr>
            <a:r>
              <a:rPr lang="en-US" sz="1800" dirty="0"/>
              <a:t>The </a:t>
            </a:r>
            <a:r>
              <a:rPr lang="en-US" sz="1800" dirty="0" err="1"/>
              <a:t>Pentaho</a:t>
            </a:r>
            <a:r>
              <a:rPr lang="en-US" sz="1800" dirty="0"/>
              <a:t> Administration Console provides you with a central location from which to administer your </a:t>
            </a:r>
            <a:r>
              <a:rPr lang="en-US" sz="1800" dirty="0" err="1"/>
              <a:t>Pentaho</a:t>
            </a:r>
            <a:r>
              <a:rPr lang="en-US" sz="1800" dirty="0"/>
              <a:t> deployments. </a:t>
            </a:r>
          </a:p>
          <a:p>
            <a:pPr marL="0" indent="0">
              <a:buNone/>
            </a:pPr>
            <a:r>
              <a:rPr lang="en-US" sz="1800" dirty="0"/>
              <a:t>The console aggregates and simplifies many common administrative tasks such as managing users and roles, scheduling jobs, and managing services. </a:t>
            </a:r>
          </a:p>
          <a:p>
            <a:pPr marL="0" indent="0">
              <a:buNone/>
            </a:pPr>
            <a:r>
              <a:rPr lang="en-US" sz="1800" dirty="0"/>
              <a:t>The Administration Console changes how you interact with your </a:t>
            </a:r>
            <a:r>
              <a:rPr lang="en-US" sz="1800" dirty="0" err="1"/>
              <a:t>Pentaho</a:t>
            </a:r>
            <a:r>
              <a:rPr lang="en-US" sz="1800" dirty="0"/>
              <a:t> deployments by automating some of the tasks that you now perform manually.</a:t>
            </a:r>
            <a:br>
              <a:rPr lang="en-US" sz="1800" dirty="0"/>
            </a:br>
            <a:endParaRPr lang="en-US" sz="1800" dirty="0"/>
          </a:p>
        </p:txBody>
      </p:sp>
      <p:pic>
        <p:nvPicPr>
          <p:cNvPr id="4" name="Picture 3"/>
          <p:cNvPicPr>
            <a:picLocks noChangeAspect="1"/>
          </p:cNvPicPr>
          <p:nvPr/>
        </p:nvPicPr>
        <p:blipFill>
          <a:blip r:embed="rId2"/>
          <a:stretch>
            <a:fillRect/>
          </a:stretch>
        </p:blipFill>
        <p:spPr>
          <a:xfrm>
            <a:off x="4932607" y="1442433"/>
            <a:ext cx="6702993" cy="47345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43137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Overview of Console Components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Home</a:t>
            </a:r>
          </a:p>
          <a:p>
            <a:pPr marL="0" indent="0">
              <a:buNone/>
            </a:pPr>
            <a:r>
              <a:rPr lang="en-US" sz="2000" dirty="0"/>
              <a:t>From your console home page (shown above), you are able access to important information about your </a:t>
            </a:r>
            <a:r>
              <a:rPr lang="en-US" sz="2000" dirty="0" err="1"/>
              <a:t>Pentaho</a:t>
            </a:r>
            <a:r>
              <a:rPr lang="en-US" sz="2000" dirty="0"/>
              <a:t> deployment. For example, status indicators appear in the tool bar when there is a critical error, a process that is currently running, or a warning you must research.</a:t>
            </a:r>
          </a:p>
          <a:p>
            <a:pPr marL="0" indent="0">
              <a:buNone/>
            </a:pPr>
            <a:r>
              <a:rPr lang="en-US" sz="2000" b="1" dirty="0"/>
              <a:t>Console tool bar</a:t>
            </a:r>
          </a:p>
          <a:p>
            <a:pPr marL="0" indent="0">
              <a:buNone/>
            </a:pPr>
            <a:br>
              <a:rPr lang="en-US" sz="2000" dirty="0"/>
            </a:br>
            <a:endParaRPr lang="en-US" sz="2000" dirty="0"/>
          </a:p>
          <a:p>
            <a:pPr marL="0" indent="0">
              <a:buNone/>
            </a:pPr>
            <a:br>
              <a:rPr lang="en-US" sz="2400" dirty="0"/>
            </a:br>
            <a:endParaRPr lang="en-US" sz="2400" dirty="0"/>
          </a:p>
        </p:txBody>
      </p:sp>
      <p:pic>
        <p:nvPicPr>
          <p:cNvPr id="4" name="Picture 3"/>
          <p:cNvPicPr>
            <a:picLocks noChangeAspect="1"/>
          </p:cNvPicPr>
          <p:nvPr/>
        </p:nvPicPr>
        <p:blipFill>
          <a:blip r:embed="rId2"/>
          <a:stretch>
            <a:fillRect/>
          </a:stretch>
        </p:blipFill>
        <p:spPr>
          <a:xfrm>
            <a:off x="3187051" y="2853408"/>
            <a:ext cx="5596341" cy="3199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302112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Administration</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000" dirty="0"/>
              <a:t>From the Administration page you can manage users and roles, define data sources, manage admin services, and manage public (subscription) and private (regular) schedules.</a:t>
            </a:r>
            <a:br>
              <a:rPr lang="en-US" sz="2000" dirty="0"/>
            </a:br>
            <a:endParaRPr lang="en-US" sz="2000" dirty="0"/>
          </a:p>
        </p:txBody>
      </p:sp>
      <p:pic>
        <p:nvPicPr>
          <p:cNvPr id="1026" name="Picture 2" descr="http://wiki.pentaho.com/download/attachments/14848923/administation_page.png?version=1&amp;modificationDate=1266427021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106" y="2178788"/>
            <a:ext cx="6876288" cy="4341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835029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Administration</a:t>
            </a:r>
          </a:p>
        </p:txBody>
      </p:sp>
      <p:pic>
        <p:nvPicPr>
          <p:cNvPr id="4" name="Picture 3"/>
          <p:cNvPicPr>
            <a:picLocks noChangeAspect="1"/>
          </p:cNvPicPr>
          <p:nvPr/>
        </p:nvPicPr>
        <p:blipFill>
          <a:blip r:embed="rId2"/>
          <a:stretch>
            <a:fillRect/>
          </a:stretch>
        </p:blipFill>
        <p:spPr>
          <a:xfrm>
            <a:off x="1087929" y="1738649"/>
            <a:ext cx="10265871" cy="3857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18933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Managing Users and Roles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000" dirty="0"/>
              <a:t>The </a:t>
            </a:r>
            <a:r>
              <a:rPr lang="en-US" sz="2000" dirty="0" err="1"/>
              <a:t>Pentaho</a:t>
            </a:r>
            <a:r>
              <a:rPr lang="en-US" sz="2000" dirty="0"/>
              <a:t> Pre-Configured Installation (PCI) includes sample data and a group of fictitious users. If you are new to </a:t>
            </a:r>
            <a:r>
              <a:rPr lang="en-US" sz="2000" dirty="0" err="1"/>
              <a:t>Pentaho</a:t>
            </a:r>
            <a:r>
              <a:rPr lang="en-US" sz="2000" dirty="0"/>
              <a:t>, you can use the Administration Console to manage real users (and roles) in the BI Platform without having to configure an LDAP-compliant directory such as MSAD (Microsoft Active Directory) while you are performing a proof of concept.</a:t>
            </a:r>
          </a:p>
          <a:p>
            <a:pPr marL="0" indent="0">
              <a:buNone/>
            </a:pPr>
            <a:r>
              <a:rPr lang="en-US" sz="2000" b="1" dirty="0"/>
              <a:t>Adding Users</a:t>
            </a:r>
          </a:p>
          <a:p>
            <a:r>
              <a:rPr lang="en-US" sz="2000" dirty="0"/>
              <a:t>Follow the instructions below to add users to the BI Platform:</a:t>
            </a:r>
          </a:p>
          <a:p>
            <a:r>
              <a:rPr lang="en-US" sz="2000" dirty="0"/>
              <a:t>In the Administration Console go to </a:t>
            </a:r>
            <a:r>
              <a:rPr lang="en-US" sz="2000" b="1" dirty="0"/>
              <a:t>Administration</a:t>
            </a:r>
            <a:r>
              <a:rPr lang="en-US" sz="2000" dirty="0"/>
              <a:t> &gt; </a:t>
            </a:r>
            <a:r>
              <a:rPr lang="en-US" sz="2000" b="1" dirty="0"/>
              <a:t>Users &amp; Roles</a:t>
            </a:r>
            <a:r>
              <a:rPr lang="en-US" sz="2000" dirty="0"/>
              <a:t>.</a:t>
            </a:r>
          </a:p>
          <a:p>
            <a:r>
              <a:rPr lang="en-US" sz="2000" dirty="0"/>
              <a:t>Click the </a:t>
            </a:r>
            <a:r>
              <a:rPr lang="en-US" sz="2000" b="1" dirty="0"/>
              <a:t>Users</a:t>
            </a:r>
            <a:r>
              <a:rPr lang="en-US" sz="2000" dirty="0"/>
              <a:t> icon if you are not in </a:t>
            </a:r>
            <a:r>
              <a:rPr lang="en-US" sz="2000" b="1" dirty="0"/>
              <a:t>Users</a:t>
            </a:r>
            <a:r>
              <a:rPr lang="en-US" sz="2000" dirty="0"/>
              <a:t> mode.</a:t>
            </a:r>
          </a:p>
          <a:p>
            <a:r>
              <a:rPr lang="en-US" sz="2000" dirty="0"/>
              <a:t>Click the plus sign (</a:t>
            </a:r>
            <a:r>
              <a:rPr lang="en-US" sz="2000" b="1" dirty="0"/>
              <a:t>+</a:t>
            </a:r>
            <a:r>
              <a:rPr lang="en-US" sz="2000" dirty="0"/>
              <a:t>) next to </a:t>
            </a:r>
            <a:r>
              <a:rPr lang="en-US" sz="2000" b="1" dirty="0"/>
              <a:t>Users</a:t>
            </a:r>
            <a:r>
              <a:rPr lang="en-US" sz="2000" dirty="0"/>
              <a:t>. </a:t>
            </a:r>
          </a:p>
          <a:p>
            <a:r>
              <a:rPr lang="en-US" sz="2000" dirty="0"/>
              <a:t>In the </a:t>
            </a:r>
            <a:r>
              <a:rPr lang="en-US" sz="2000" b="1" dirty="0"/>
              <a:t>Details</a:t>
            </a:r>
            <a:r>
              <a:rPr lang="en-US" sz="2000" dirty="0"/>
              <a:t> pane, enter the </a:t>
            </a:r>
            <a:r>
              <a:rPr lang="en-US" sz="2000" b="1" dirty="0"/>
              <a:t>User Name</a:t>
            </a:r>
            <a:r>
              <a:rPr lang="en-US" sz="2000" dirty="0"/>
              <a:t>, </a:t>
            </a:r>
            <a:r>
              <a:rPr lang="en-US" sz="2000" b="1" dirty="0"/>
              <a:t>Password</a:t>
            </a:r>
            <a:r>
              <a:rPr lang="en-US" sz="2000" dirty="0"/>
              <a:t>, </a:t>
            </a:r>
            <a:r>
              <a:rPr lang="en-US" sz="2000" b="1" dirty="0"/>
              <a:t>Password Confirmation</a:t>
            </a:r>
            <a:r>
              <a:rPr lang="en-US" sz="2000" dirty="0"/>
              <a:t>, and </a:t>
            </a:r>
            <a:r>
              <a:rPr lang="en-US" sz="2000" b="1" dirty="0"/>
              <a:t>Description</a:t>
            </a:r>
            <a:r>
              <a:rPr lang="en-US" sz="2000" dirty="0"/>
              <a:t>.</a:t>
            </a:r>
          </a:p>
          <a:p>
            <a:r>
              <a:rPr lang="en-US" sz="2000" dirty="0"/>
              <a:t>Click </a:t>
            </a:r>
            <a:r>
              <a:rPr lang="en-US" sz="2000" b="1" dirty="0"/>
              <a:t>OK</a:t>
            </a:r>
            <a:r>
              <a:rPr lang="en-US" sz="2000" dirty="0"/>
              <a:t>. The new user's name appears in the list of users.</a:t>
            </a:r>
          </a:p>
          <a:p>
            <a:pPr marL="0" indent="0">
              <a:buNone/>
            </a:pPr>
            <a:endParaRPr lang="en-US" sz="2000" b="1" dirty="0"/>
          </a:p>
          <a:p>
            <a:pPr marL="0" indent="0">
              <a:buNone/>
            </a:pPr>
            <a:br>
              <a:rPr lang="en-US" sz="2000" dirty="0"/>
            </a:br>
            <a:endParaRPr lang="en-US" sz="2000" dirty="0"/>
          </a:p>
          <a:p>
            <a:pPr marL="0" indent="0">
              <a:buNone/>
            </a:pPr>
            <a:endParaRPr lang="en-US" sz="2000" dirty="0"/>
          </a:p>
        </p:txBody>
      </p:sp>
    </p:spTree>
    <p:extLst>
      <p:ext uri="{BB962C8B-B14F-4D97-AF65-F5344CB8AC3E}">
        <p14:creationId xmlns:p14="http://schemas.microsoft.com/office/powerpoint/2010/main" val="291118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lstStyle/>
          <a:p>
            <a:r>
              <a:rPr lang="en-US" dirty="0"/>
              <a:t>Pentaho BA Server (Server Layer)</a:t>
            </a:r>
          </a:p>
        </p:txBody>
      </p:sp>
      <p:pic>
        <p:nvPicPr>
          <p:cNvPr id="1026" name="Picture 2" descr="Image result for pentaho ba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051" y="1245446"/>
            <a:ext cx="9477777" cy="53499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0513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Managing Users and Roles</a:t>
            </a:r>
          </a:p>
        </p:txBody>
      </p:sp>
      <p:pic>
        <p:nvPicPr>
          <p:cNvPr id="4" name="Picture 3"/>
          <p:cNvPicPr>
            <a:picLocks noChangeAspect="1"/>
          </p:cNvPicPr>
          <p:nvPr/>
        </p:nvPicPr>
        <p:blipFill>
          <a:blip r:embed="rId2"/>
          <a:stretch>
            <a:fillRect/>
          </a:stretch>
        </p:blipFill>
        <p:spPr>
          <a:xfrm>
            <a:off x="1839130" y="1442434"/>
            <a:ext cx="8513740" cy="4748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586446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Managing Users and Roles</a:t>
            </a:r>
          </a:p>
        </p:txBody>
      </p:sp>
      <p:sp>
        <p:nvSpPr>
          <p:cNvPr id="3" name="Content Placeholder 2"/>
          <p:cNvSpPr>
            <a:spLocks noGrp="1"/>
          </p:cNvSpPr>
          <p:nvPr>
            <p:ph idx="1"/>
          </p:nvPr>
        </p:nvSpPr>
        <p:spPr>
          <a:xfrm>
            <a:off x="1120000" y="1442434"/>
            <a:ext cx="10233800" cy="4734529"/>
          </a:xfrm>
        </p:spPr>
        <p:txBody>
          <a:bodyPr>
            <a:noAutofit/>
          </a:bodyPr>
          <a:lstStyle/>
          <a:p>
            <a:r>
              <a:rPr lang="en-US" sz="2000" b="1" dirty="0"/>
              <a:t>Editing User Information</a:t>
            </a:r>
          </a:p>
          <a:p>
            <a:r>
              <a:rPr lang="en-US" sz="2000" dirty="0"/>
              <a:t>Follow the instructions below to edit user information:</a:t>
            </a:r>
          </a:p>
          <a:p>
            <a:r>
              <a:rPr lang="en-US" sz="2000" dirty="0"/>
              <a:t>In the Administration Console go to </a:t>
            </a:r>
            <a:r>
              <a:rPr lang="en-US" sz="2000" b="1" dirty="0"/>
              <a:t>Administration</a:t>
            </a:r>
            <a:r>
              <a:rPr lang="en-US" sz="2000" dirty="0"/>
              <a:t> &gt; </a:t>
            </a:r>
            <a:r>
              <a:rPr lang="en-US" sz="2000" b="1" dirty="0"/>
              <a:t>Users &amp; Roles</a:t>
            </a:r>
            <a:r>
              <a:rPr lang="en-US" sz="2000" dirty="0"/>
              <a:t>.</a:t>
            </a:r>
          </a:p>
          <a:p>
            <a:r>
              <a:rPr lang="en-US" sz="2000" dirty="0"/>
              <a:t>Select the user whose information you want to edit.</a:t>
            </a:r>
          </a:p>
          <a:p>
            <a:r>
              <a:rPr lang="en-US" sz="2000" dirty="0"/>
              <a:t>In the </a:t>
            </a:r>
            <a:r>
              <a:rPr lang="en-US" sz="2000" b="1" dirty="0"/>
              <a:t>Details</a:t>
            </a:r>
            <a:r>
              <a:rPr lang="en-US" sz="2000" dirty="0"/>
              <a:t> pane, edit the user details as needed.</a:t>
            </a:r>
          </a:p>
          <a:p>
            <a:r>
              <a:rPr lang="en-US" sz="2000" dirty="0"/>
              <a:t> </a:t>
            </a:r>
          </a:p>
          <a:p>
            <a:r>
              <a:rPr lang="en-US" sz="2000" b="1" dirty="0"/>
              <a:t>Deleting Users</a:t>
            </a:r>
          </a:p>
          <a:p>
            <a:r>
              <a:rPr lang="en-US" sz="2000" dirty="0"/>
              <a:t>Follow the instructions below to delete users and roles from the BI Platform:</a:t>
            </a:r>
          </a:p>
          <a:p>
            <a:r>
              <a:rPr lang="en-US" sz="2000" dirty="0"/>
              <a:t>In the Administration Console go to</a:t>
            </a:r>
          </a:p>
          <a:p>
            <a:r>
              <a:rPr lang="en-US" sz="2000" dirty="0"/>
              <a:t>Select the user or users you want to delete from the </a:t>
            </a:r>
            <a:r>
              <a:rPr lang="en-US" sz="2000" b="1" dirty="0"/>
              <a:t>Users</a:t>
            </a:r>
            <a:r>
              <a:rPr lang="en-US" sz="2000" dirty="0"/>
              <a:t> list.</a:t>
            </a:r>
          </a:p>
          <a:p>
            <a:r>
              <a:rPr lang="en-US" sz="2000" dirty="0"/>
              <a:t>Click the minus sign (</a:t>
            </a:r>
            <a:r>
              <a:rPr lang="en-US" sz="2000" b="1" dirty="0"/>
              <a:t>-</a:t>
            </a:r>
            <a:r>
              <a:rPr lang="en-US" sz="2000" dirty="0"/>
              <a:t>) next to </a:t>
            </a:r>
            <a:r>
              <a:rPr lang="en-US" sz="2000" b="1" dirty="0"/>
              <a:t>Users</a:t>
            </a:r>
            <a:r>
              <a:rPr lang="en-US" sz="2000" dirty="0"/>
              <a:t> to delete the users you selected. A confirm message appears.</a:t>
            </a:r>
          </a:p>
          <a:p>
            <a:r>
              <a:rPr lang="en-US" sz="2000" dirty="0"/>
              <a:t>Click </a:t>
            </a:r>
            <a:r>
              <a:rPr lang="en-US" sz="2000" b="1" dirty="0"/>
              <a:t>OK</a:t>
            </a:r>
            <a:r>
              <a:rPr lang="en-US" sz="2000" dirty="0"/>
              <a:t> to refresh the user list.</a:t>
            </a:r>
          </a:p>
          <a:p>
            <a:pPr marL="0" indent="0">
              <a:buNone/>
            </a:pPr>
            <a:endParaRPr lang="en-US" sz="2000" dirty="0"/>
          </a:p>
        </p:txBody>
      </p:sp>
    </p:spTree>
    <p:extLst>
      <p:ext uri="{BB962C8B-B14F-4D97-AF65-F5344CB8AC3E}">
        <p14:creationId xmlns:p14="http://schemas.microsoft.com/office/powerpoint/2010/main" val="5133776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Managing Roles</a:t>
            </a:r>
          </a:p>
        </p:txBody>
      </p:sp>
      <p:sp>
        <p:nvSpPr>
          <p:cNvPr id="3" name="Content Placeholder 2"/>
          <p:cNvSpPr>
            <a:spLocks noGrp="1"/>
          </p:cNvSpPr>
          <p:nvPr>
            <p:ph idx="1"/>
          </p:nvPr>
        </p:nvSpPr>
        <p:spPr>
          <a:xfrm>
            <a:off x="1120000" y="1442434"/>
            <a:ext cx="10233800" cy="4734529"/>
          </a:xfrm>
        </p:spPr>
        <p:txBody>
          <a:bodyPr>
            <a:noAutofit/>
          </a:bodyPr>
          <a:lstStyle/>
          <a:p>
            <a:r>
              <a:rPr lang="en-US" sz="2000" b="1" dirty="0"/>
              <a:t>Adding Roles</a:t>
            </a:r>
          </a:p>
          <a:p>
            <a:r>
              <a:rPr lang="en-US" sz="2000" dirty="0"/>
              <a:t>Follow the instructions below to add roles to the BI Platform:</a:t>
            </a:r>
          </a:p>
          <a:p>
            <a:r>
              <a:rPr lang="en-US" sz="2000" dirty="0"/>
              <a:t>In the Administration Console go to </a:t>
            </a:r>
            <a:r>
              <a:rPr lang="en-US" sz="2000" b="1" dirty="0"/>
              <a:t>Administration</a:t>
            </a:r>
            <a:r>
              <a:rPr lang="en-US" sz="2000" dirty="0"/>
              <a:t> &gt; </a:t>
            </a:r>
            <a:r>
              <a:rPr lang="en-US" sz="2000" b="1" dirty="0"/>
              <a:t>Users &amp; Roles</a:t>
            </a:r>
            <a:r>
              <a:rPr lang="en-US" sz="2000" dirty="0"/>
              <a:t>.</a:t>
            </a:r>
          </a:p>
          <a:p>
            <a:r>
              <a:rPr lang="en-US" sz="2000" dirty="0"/>
              <a:t>Click the </a:t>
            </a:r>
            <a:r>
              <a:rPr lang="en-US" sz="2000" b="1" dirty="0"/>
              <a:t>Roles</a:t>
            </a:r>
            <a:r>
              <a:rPr lang="en-US" sz="2000" dirty="0"/>
              <a:t> icon if you are not in </a:t>
            </a:r>
            <a:r>
              <a:rPr lang="en-US" sz="2000" b="1" dirty="0"/>
              <a:t>Roles</a:t>
            </a:r>
            <a:r>
              <a:rPr lang="en-US" sz="2000" dirty="0"/>
              <a:t> mode.</a:t>
            </a:r>
          </a:p>
          <a:p>
            <a:r>
              <a:rPr lang="en-US" sz="2000" dirty="0"/>
              <a:t>Click the plus sign (</a:t>
            </a:r>
            <a:r>
              <a:rPr lang="en-US" sz="2000" b="1" dirty="0"/>
              <a:t>+</a:t>
            </a:r>
            <a:r>
              <a:rPr lang="en-US" sz="2000" dirty="0"/>
              <a:t>) next to </a:t>
            </a:r>
            <a:r>
              <a:rPr lang="en-US" sz="2000" b="1" dirty="0"/>
              <a:t>Roles</a:t>
            </a:r>
            <a:r>
              <a:rPr lang="en-US" sz="2000" dirty="0"/>
              <a:t>.</a:t>
            </a:r>
          </a:p>
          <a:p>
            <a:r>
              <a:rPr lang="en-US" sz="2000" dirty="0"/>
              <a:t>In the new window, type a new </a:t>
            </a:r>
            <a:r>
              <a:rPr lang="en-US" sz="2000" b="1" dirty="0"/>
              <a:t>Role Name</a:t>
            </a:r>
            <a:r>
              <a:rPr lang="en-US" sz="2000" dirty="0"/>
              <a:t> and </a:t>
            </a:r>
            <a:r>
              <a:rPr lang="en-US" sz="2000" b="1" dirty="0"/>
              <a:t>Description</a:t>
            </a:r>
            <a:r>
              <a:rPr lang="en-US" sz="2000" dirty="0"/>
              <a:t>.</a:t>
            </a:r>
          </a:p>
          <a:p>
            <a:pPr marL="0" indent="0">
              <a:buNone/>
            </a:pPr>
            <a:r>
              <a:rPr lang="en-US" sz="2000" b="1" dirty="0"/>
              <a:t>Editing Roles</a:t>
            </a:r>
          </a:p>
          <a:p>
            <a:r>
              <a:rPr lang="en-US" sz="2000" dirty="0"/>
              <a:t>Follow the instructions below to edit roles:</a:t>
            </a:r>
          </a:p>
          <a:p>
            <a:r>
              <a:rPr lang="en-US" sz="2000" dirty="0"/>
              <a:t>In the Administration Console go to </a:t>
            </a:r>
            <a:r>
              <a:rPr lang="en-US" sz="2000" b="1" dirty="0"/>
              <a:t>Administration</a:t>
            </a:r>
            <a:r>
              <a:rPr lang="en-US" sz="2000" dirty="0"/>
              <a:t> &gt; </a:t>
            </a:r>
            <a:r>
              <a:rPr lang="en-US" sz="2000" b="1" dirty="0"/>
              <a:t>Users &amp; Roles</a:t>
            </a:r>
            <a:r>
              <a:rPr lang="en-US" sz="2000" dirty="0"/>
              <a:t>.</a:t>
            </a:r>
          </a:p>
          <a:p>
            <a:r>
              <a:rPr lang="en-US" sz="2000" dirty="0"/>
              <a:t>Select the role you want to edit.</a:t>
            </a:r>
          </a:p>
          <a:p>
            <a:r>
              <a:rPr lang="en-US" sz="2000" dirty="0"/>
              <a:t>In the right pane, edit the details as needed.</a:t>
            </a:r>
          </a:p>
          <a:p>
            <a:r>
              <a:rPr lang="en-US" sz="2000" dirty="0"/>
              <a:t>Click </a:t>
            </a:r>
            <a:r>
              <a:rPr lang="en-US" sz="2000" b="1" dirty="0"/>
              <a:t>Update</a:t>
            </a:r>
            <a:r>
              <a:rPr lang="en-US" sz="2000" dirty="0"/>
              <a:t>.</a:t>
            </a:r>
            <a:br>
              <a:rPr lang="en-US" sz="2000" dirty="0"/>
            </a:br>
            <a:endParaRPr lang="en-US" sz="2000" dirty="0"/>
          </a:p>
        </p:txBody>
      </p:sp>
    </p:spTree>
    <p:extLst>
      <p:ext uri="{BB962C8B-B14F-4D97-AF65-F5344CB8AC3E}">
        <p14:creationId xmlns:p14="http://schemas.microsoft.com/office/powerpoint/2010/main" val="26390191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Managing Roles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20000" y="1539685"/>
            <a:ext cx="9819873" cy="4923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684959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Authentication</a:t>
            </a:r>
          </a:p>
        </p:txBody>
      </p:sp>
      <p:pic>
        <p:nvPicPr>
          <p:cNvPr id="5" name="Picture 4"/>
          <p:cNvPicPr>
            <a:picLocks noChangeAspect="1"/>
          </p:cNvPicPr>
          <p:nvPr/>
        </p:nvPicPr>
        <p:blipFill>
          <a:blip r:embed="rId2"/>
          <a:stretch>
            <a:fillRect/>
          </a:stretch>
        </p:blipFill>
        <p:spPr>
          <a:xfrm>
            <a:off x="1882294" y="1352282"/>
            <a:ext cx="8427411" cy="4548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212040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Mail Server</a:t>
            </a:r>
          </a:p>
        </p:txBody>
      </p:sp>
      <p:pic>
        <p:nvPicPr>
          <p:cNvPr id="3" name="Picture 2"/>
          <p:cNvPicPr>
            <a:picLocks noChangeAspect="1"/>
          </p:cNvPicPr>
          <p:nvPr/>
        </p:nvPicPr>
        <p:blipFill>
          <a:blip r:embed="rId2"/>
          <a:stretch>
            <a:fillRect/>
          </a:stretch>
        </p:blipFill>
        <p:spPr>
          <a:xfrm>
            <a:off x="1117142" y="1260229"/>
            <a:ext cx="9957716" cy="5086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757677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Licenses</a:t>
            </a:r>
          </a:p>
        </p:txBody>
      </p:sp>
      <p:pic>
        <p:nvPicPr>
          <p:cNvPr id="4" name="Picture 3"/>
          <p:cNvPicPr>
            <a:picLocks noChangeAspect="1"/>
          </p:cNvPicPr>
          <p:nvPr/>
        </p:nvPicPr>
        <p:blipFill>
          <a:blip r:embed="rId2"/>
          <a:stretch>
            <a:fillRect/>
          </a:stretch>
        </p:blipFill>
        <p:spPr>
          <a:xfrm>
            <a:off x="838200" y="1229328"/>
            <a:ext cx="10639425" cy="5172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91970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Define </a:t>
            </a:r>
            <a:r>
              <a:rPr lang="en-US" b="1"/>
              <a:t>Data Sources</a:t>
            </a:r>
            <a:endParaRPr lang="en-US" b="1"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000" dirty="0"/>
              <a:t>The Pre-configured Installation (PCI) includes sample data and reports; however, if you are evaluating </a:t>
            </a:r>
            <a:r>
              <a:rPr lang="en-US" sz="2000" dirty="0" err="1"/>
              <a:t>Pentaho</a:t>
            </a:r>
            <a:r>
              <a:rPr lang="en-US" sz="2000" dirty="0"/>
              <a:t> you will want to use and display your own data in the BI Platform. Defining a data source requires JDBC class name for the database driver, data source URL (server name, port number, database name) and the user ID and password needed to connect the database. Contact your database administrator to get the specific details about your database.</a:t>
            </a:r>
            <a:br>
              <a:rPr lang="en-US" sz="2000" dirty="0"/>
            </a:br>
            <a:endParaRPr lang="en-US" sz="2000" dirty="0"/>
          </a:p>
        </p:txBody>
      </p:sp>
      <p:pic>
        <p:nvPicPr>
          <p:cNvPr id="12290" name="Picture 2" descr="http://wiki.pentaho.com/download/attachments/9798155/data_sources_052108.png?version=1&amp;modificationDate=1211373452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314" y="2866344"/>
            <a:ext cx="6305371" cy="3870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2808365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Instructions</a:t>
            </a:r>
            <a:endParaRPr lang="en-US" b="1" dirty="0"/>
          </a:p>
        </p:txBody>
      </p:sp>
      <p:sp>
        <p:nvSpPr>
          <p:cNvPr id="3" name="Content Placeholder 2"/>
          <p:cNvSpPr>
            <a:spLocks noGrp="1"/>
          </p:cNvSpPr>
          <p:nvPr>
            <p:ph idx="1"/>
          </p:nvPr>
        </p:nvSpPr>
        <p:spPr>
          <a:xfrm>
            <a:off x="1120000" y="1442434"/>
            <a:ext cx="10233800" cy="4734529"/>
          </a:xfrm>
        </p:spPr>
        <p:txBody>
          <a:bodyPr>
            <a:noAutofit/>
          </a:bodyPr>
          <a:lstStyle/>
          <a:p>
            <a:r>
              <a:rPr lang="en-US" sz="2000" dirty="0"/>
              <a:t>In the Administration Console go to </a:t>
            </a:r>
            <a:r>
              <a:rPr lang="en-US" sz="2000" b="1" dirty="0"/>
              <a:t>Administration</a:t>
            </a:r>
            <a:r>
              <a:rPr lang="en-US" sz="2000" dirty="0"/>
              <a:t> &gt; </a:t>
            </a:r>
            <a:r>
              <a:rPr lang="en-US" sz="2000" b="1" dirty="0"/>
              <a:t>Data Source</a:t>
            </a:r>
            <a:r>
              <a:rPr lang="en-US" sz="2000" dirty="0"/>
              <a:t>s.</a:t>
            </a:r>
          </a:p>
          <a:p>
            <a:r>
              <a:rPr lang="en-US" sz="2000" dirty="0"/>
              <a:t>Click </a:t>
            </a:r>
            <a:r>
              <a:rPr lang="en-US" sz="2000" b="1" dirty="0"/>
              <a:t>General</a:t>
            </a:r>
            <a:r>
              <a:rPr lang="en-US" sz="2000" dirty="0"/>
              <a:t> to display basic configuration options.</a:t>
            </a:r>
          </a:p>
          <a:p>
            <a:r>
              <a:rPr lang="en-US" sz="2000" dirty="0"/>
              <a:t>Click + (add) if you cannot find your data source in the list.</a:t>
            </a:r>
          </a:p>
          <a:p>
            <a:r>
              <a:rPr lang="en-US" sz="2000" dirty="0"/>
              <a:t>In the left panel, type an easy-to-remember </a:t>
            </a:r>
            <a:r>
              <a:rPr lang="en-US" sz="2000" b="1" dirty="0"/>
              <a:t>Connection Name</a:t>
            </a:r>
            <a:r>
              <a:rPr lang="en-US" sz="2000" dirty="0"/>
              <a:t>.</a:t>
            </a:r>
          </a:p>
          <a:p>
            <a:r>
              <a:rPr lang="en-US" sz="2000" dirty="0"/>
              <a:t>Type or select the </a:t>
            </a:r>
            <a:r>
              <a:rPr lang="en-US" sz="2000" b="1" dirty="0"/>
              <a:t>Driver Class</a:t>
            </a:r>
            <a:r>
              <a:rPr lang="en-US" sz="2000" dirty="0"/>
              <a:t> from the list. The database driver name you select depends on the type of database you are accessing. For example, </a:t>
            </a:r>
            <a:r>
              <a:rPr lang="en-US" sz="2000" i="1" dirty="0" err="1"/>
              <a:t>org.hsqldb.jdbcDriver</a:t>
            </a:r>
            <a:r>
              <a:rPr lang="en-US" sz="2000" dirty="0"/>
              <a:t> is a sample driver name for a </a:t>
            </a:r>
            <a:r>
              <a:rPr lang="en-US" sz="2000" dirty="0" err="1"/>
              <a:t>HypersonicSQL</a:t>
            </a:r>
            <a:r>
              <a:rPr lang="en-US" sz="2000" dirty="0"/>
              <a:t> database.</a:t>
            </a:r>
          </a:p>
          <a:p>
            <a:r>
              <a:rPr lang="en-US" sz="2000" dirty="0"/>
              <a:t>Type the </a:t>
            </a:r>
            <a:r>
              <a:rPr lang="en-US" sz="2000" b="1" dirty="0"/>
              <a:t>User Name</a:t>
            </a:r>
            <a:r>
              <a:rPr lang="en-US" sz="2000" dirty="0"/>
              <a:t> and </a:t>
            </a:r>
            <a:r>
              <a:rPr lang="en-US" sz="2000" b="1" dirty="0"/>
              <a:t>Password</a:t>
            </a:r>
            <a:r>
              <a:rPr lang="en-US" sz="2000" dirty="0"/>
              <a:t> required to access your database.</a:t>
            </a:r>
          </a:p>
          <a:p>
            <a:r>
              <a:rPr lang="en-US" sz="2000" dirty="0"/>
              <a:t>Type or select the </a:t>
            </a:r>
            <a:r>
              <a:rPr lang="en-US" sz="2000" b="1" dirty="0"/>
              <a:t>URL</a:t>
            </a:r>
            <a:r>
              <a:rPr lang="en-US" sz="2000" dirty="0"/>
              <a:t> from the list. This is the URL of your database. For example, </a:t>
            </a:r>
            <a:r>
              <a:rPr lang="en-US" sz="2000" i="1" dirty="0" err="1"/>
              <a:t>jdbc:hsqldb:hsql</a:t>
            </a:r>
            <a:r>
              <a:rPr lang="en-US" sz="2000" i="1" dirty="0"/>
              <a:t>://</a:t>
            </a:r>
            <a:r>
              <a:rPr lang="en-US" sz="2000" i="1" dirty="0" err="1"/>
              <a:t>localhost</a:t>
            </a:r>
            <a:r>
              <a:rPr lang="en-US" sz="2000" i="1" dirty="0"/>
              <a:t>/</a:t>
            </a:r>
            <a:r>
              <a:rPr lang="en-US" sz="2000" i="1" dirty="0" err="1"/>
              <a:t>sampledata</a:t>
            </a:r>
            <a:r>
              <a:rPr lang="en-US" sz="2000" dirty="0"/>
              <a:t>. JDBC establishes a connection to a SQL-based database and sends and processes SQL statements.</a:t>
            </a:r>
          </a:p>
          <a:p>
            <a:r>
              <a:rPr lang="en-US" sz="2000" dirty="0"/>
              <a:t>Click </a:t>
            </a:r>
            <a:r>
              <a:rPr lang="en-US" sz="2000" b="1" dirty="0"/>
              <a:t>Test</a:t>
            </a:r>
            <a:r>
              <a:rPr lang="en-US" sz="2000" dirty="0"/>
              <a:t>. A success message appears if the connection is established.</a:t>
            </a:r>
          </a:p>
          <a:p>
            <a:r>
              <a:rPr lang="en-US" sz="2000" dirty="0"/>
              <a:t>Click </a:t>
            </a:r>
            <a:r>
              <a:rPr lang="en-US" sz="2000" b="1" dirty="0"/>
              <a:t>OK</a:t>
            </a:r>
            <a:r>
              <a:rPr lang="en-US" sz="2000" dirty="0"/>
              <a:t> to save your entries.</a:t>
            </a:r>
          </a:p>
        </p:txBody>
      </p:sp>
    </p:spTree>
    <p:extLst>
      <p:ext uri="{BB962C8B-B14F-4D97-AF65-F5344CB8AC3E}">
        <p14:creationId xmlns:p14="http://schemas.microsoft.com/office/powerpoint/2010/main" val="18338219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Administration Services</a:t>
            </a:r>
          </a:p>
        </p:txBody>
      </p:sp>
      <p:pic>
        <p:nvPicPr>
          <p:cNvPr id="3074" name="Picture 2" descr="http://wiki.pentaho.com/download/attachments/9798175/one_click.png?version=1&amp;modificationDate=1208875198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514" y="1442434"/>
            <a:ext cx="9142971" cy="5018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691226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Pentaho BA Server (Server Layer)</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000" dirty="0"/>
              <a:t>This platform was recently renamed to BI to BA, makes up a core software piece on server side with following feature </a:t>
            </a:r>
          </a:p>
          <a:p>
            <a:r>
              <a:rPr lang="en-US" sz="2000" dirty="0"/>
              <a:t>Hosts content created in the server itself through plug-ins or file is published to the server from the desktop applications</a:t>
            </a:r>
          </a:p>
          <a:p>
            <a:r>
              <a:rPr lang="en-US" sz="2000" dirty="0"/>
              <a:t>Manages Security </a:t>
            </a:r>
          </a:p>
          <a:p>
            <a:r>
              <a:rPr lang="en-US" sz="2000" dirty="0"/>
              <a:t>Running reports</a:t>
            </a:r>
          </a:p>
          <a:p>
            <a:r>
              <a:rPr lang="en-US" sz="2000" dirty="0"/>
              <a:t>Displaying / Designing dashboard</a:t>
            </a:r>
          </a:p>
          <a:p>
            <a:r>
              <a:rPr lang="en-US" sz="2000" dirty="0"/>
              <a:t>Report bursting</a:t>
            </a:r>
          </a:p>
          <a:p>
            <a:r>
              <a:rPr lang="en-US" sz="2000" dirty="0"/>
              <a:t>OLAP analysis</a:t>
            </a:r>
          </a:p>
          <a:p>
            <a:r>
              <a:rPr lang="en-US" sz="2000" dirty="0"/>
              <a:t>Mondrian with MDX support</a:t>
            </a:r>
          </a:p>
          <a:p>
            <a:r>
              <a:rPr lang="en-US" sz="2000" dirty="0"/>
              <a:t>Pentaho Report Designer </a:t>
            </a:r>
          </a:p>
          <a:p>
            <a:r>
              <a:rPr lang="en-US" sz="2000" dirty="0"/>
              <a:t>Pentaho Analyzer</a:t>
            </a:r>
          </a:p>
        </p:txBody>
      </p:sp>
    </p:spTree>
    <p:extLst>
      <p:ext uri="{BB962C8B-B14F-4D97-AF65-F5344CB8AC3E}">
        <p14:creationId xmlns:p14="http://schemas.microsoft.com/office/powerpoint/2010/main" val="4276446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Administration Services</a:t>
            </a:r>
          </a:p>
        </p:txBody>
      </p:sp>
      <p:sp>
        <p:nvSpPr>
          <p:cNvPr id="4" name="Rectangle 3"/>
          <p:cNvSpPr/>
          <p:nvPr/>
        </p:nvSpPr>
        <p:spPr>
          <a:xfrm>
            <a:off x="695459" y="1166843"/>
            <a:ext cx="10658341" cy="5355312"/>
          </a:xfrm>
          <a:prstGeom prst="rect">
            <a:avLst/>
          </a:prstGeom>
        </p:spPr>
        <p:txBody>
          <a:bodyPr wrap="square">
            <a:spAutoFit/>
          </a:bodyPr>
          <a:lstStyle/>
          <a:p>
            <a:r>
              <a:rPr lang="en-US" dirty="0"/>
              <a:t>The Scheduler allows you to create, update, delete, run, suspend, and resume one or more schedules, (private and public*), in the BI Platform. </a:t>
            </a:r>
          </a:p>
          <a:p>
            <a:r>
              <a:rPr lang="en-US" dirty="0"/>
              <a:t>In addition, you can suspend and resume the Scheduler itself. In the context of the BI platform, a schedule is a time (or group of times) associated with an action sequence (or group of action sequences). If you are unfamiliar with action sequences, see Understanding Action Sequences in the Wiki.) In many instances, the output of an action sequence associated with a public schedule is a report; </a:t>
            </a:r>
          </a:p>
          <a:p>
            <a:endParaRPr lang="en-US" dirty="0"/>
          </a:p>
          <a:p>
            <a:endParaRPr lang="en-US" dirty="0"/>
          </a:p>
          <a:p>
            <a:r>
              <a:rPr lang="en-US" dirty="0"/>
              <a:t>for example, a sales report to which a manager or salesperson can subscribe. As the administrator, the schedule (or schedules) you designate determines when the Scheduler allows the action sequence to run. Regular schedules are ad hoc, non-subscription schedules, which are associated with one action sequence only.</a:t>
            </a:r>
          </a:p>
          <a:p>
            <a:endParaRPr lang="en-US" dirty="0"/>
          </a:p>
          <a:p>
            <a:endParaRPr lang="en-US" dirty="0"/>
          </a:p>
          <a:p>
            <a:r>
              <a:rPr lang="en-US" dirty="0"/>
              <a:t>In addition to associating a time (or group of times in the case of a repeating schedule) with an action sequence (or group of action sequences), the public schedule is also associated with a user's My Workspace. When an action sequence runs on its defined schedule, the output of the action sequence (typically a report) is archived in the My Workspace of the user(s) who have subscribed to that action sequence. This allows the subscribers to view the output of the action sequence (the report) at any time following its execution. (For more information about subscriptions and My Workspace see </a:t>
            </a:r>
            <a:r>
              <a:rPr lang="en-US" dirty="0">
                <a:hlinkClick r:id="rId2"/>
              </a:rPr>
              <a:t>User Subscriptions</a:t>
            </a:r>
            <a:r>
              <a:rPr lang="en-US" dirty="0"/>
              <a:t>).</a:t>
            </a:r>
          </a:p>
        </p:txBody>
      </p:sp>
    </p:spTree>
    <p:extLst>
      <p:ext uri="{BB962C8B-B14F-4D97-AF65-F5344CB8AC3E}">
        <p14:creationId xmlns:p14="http://schemas.microsoft.com/office/powerpoint/2010/main" val="18091420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Entering Schedules</a:t>
            </a:r>
          </a:p>
        </p:txBody>
      </p:sp>
      <p:sp>
        <p:nvSpPr>
          <p:cNvPr id="4" name="Rectangle 3"/>
          <p:cNvSpPr/>
          <p:nvPr/>
        </p:nvSpPr>
        <p:spPr>
          <a:xfrm>
            <a:off x="695459" y="1166843"/>
            <a:ext cx="10658341" cy="5632311"/>
          </a:xfrm>
          <a:prstGeom prst="rect">
            <a:avLst/>
          </a:prstGeom>
        </p:spPr>
        <p:txBody>
          <a:bodyPr wrap="square">
            <a:spAutoFit/>
          </a:bodyPr>
          <a:lstStyle/>
          <a:p>
            <a:r>
              <a:rPr lang="en-US" dirty="0"/>
              <a:t>Enter schedules associated with your action sequences in the Schedule Creator dialog box. The Schedule Creator makes it easy for you to enter schedules without having to learn the </a:t>
            </a:r>
            <a:r>
              <a:rPr lang="en-US" dirty="0">
                <a:hlinkClick r:id="rId2"/>
              </a:rPr>
              <a:t>arcane</a:t>
            </a:r>
            <a:r>
              <a:rPr lang="en-US" dirty="0"/>
              <a:t> syntax of </a:t>
            </a:r>
            <a:r>
              <a:rPr lang="en-US" dirty="0" err="1"/>
              <a:t>Cron</a:t>
            </a:r>
            <a:r>
              <a:rPr lang="en-US" dirty="0"/>
              <a:t> expressions; however, it provides you with the option to enter </a:t>
            </a:r>
            <a:r>
              <a:rPr lang="en-US" dirty="0" err="1"/>
              <a:t>Cron</a:t>
            </a:r>
            <a:r>
              <a:rPr lang="en-US" dirty="0"/>
              <a:t> expressions if that is your preference.</a:t>
            </a:r>
          </a:p>
          <a:p>
            <a:r>
              <a:rPr lang="en-US" dirty="0"/>
              <a:t>Follow the instructions below to use the Schedule Creator:</a:t>
            </a:r>
          </a:p>
          <a:p>
            <a:r>
              <a:rPr lang="en-US" dirty="0"/>
              <a:t>In the main page of the </a:t>
            </a:r>
            <a:r>
              <a:rPr lang="en-US" dirty="0" err="1"/>
              <a:t>Pentaho</a:t>
            </a:r>
            <a:r>
              <a:rPr lang="en-US" dirty="0"/>
              <a:t> Open Admin Console, click </a:t>
            </a:r>
            <a:r>
              <a:rPr lang="en-US" b="1" dirty="0"/>
              <a:t>Administration</a:t>
            </a:r>
            <a:r>
              <a:rPr lang="en-US" dirty="0"/>
              <a:t>.</a:t>
            </a:r>
            <a:br>
              <a:rPr lang="en-US" dirty="0"/>
            </a:br>
            <a:r>
              <a:rPr lang="en-US" dirty="0"/>
              <a:t> </a:t>
            </a:r>
          </a:p>
          <a:p>
            <a:r>
              <a:rPr lang="en-US" dirty="0"/>
              <a:t>Click the </a:t>
            </a:r>
            <a:r>
              <a:rPr lang="en-US" b="1" dirty="0"/>
              <a:t>Scheduler</a:t>
            </a:r>
            <a:r>
              <a:rPr lang="en-US" dirty="0"/>
              <a:t> tab.</a:t>
            </a:r>
            <a:br>
              <a:rPr lang="en-US" dirty="0"/>
            </a:br>
            <a:r>
              <a:rPr lang="en-US" dirty="0"/>
              <a:t> </a:t>
            </a:r>
          </a:p>
          <a:p>
            <a:r>
              <a:rPr lang="en-US" dirty="0"/>
              <a:t>In the </a:t>
            </a:r>
            <a:r>
              <a:rPr lang="en-US" b="1" dirty="0"/>
              <a:t>Scheduler</a:t>
            </a:r>
            <a:r>
              <a:rPr lang="en-US" dirty="0"/>
              <a:t>, click first icon on the left to open the </a:t>
            </a:r>
            <a:r>
              <a:rPr lang="en-US" b="1" dirty="0"/>
              <a:t>Scheduler Creator</a:t>
            </a:r>
            <a:r>
              <a:rPr lang="en-US" dirty="0"/>
              <a:t> dialog box.</a:t>
            </a:r>
            <a:br>
              <a:rPr lang="en-US" dirty="0"/>
            </a:br>
            <a:r>
              <a:rPr lang="en-US" dirty="0"/>
              <a:t> </a:t>
            </a:r>
          </a:p>
          <a:p>
            <a:r>
              <a:rPr lang="en-US" dirty="0"/>
              <a:t>Under </a:t>
            </a:r>
            <a:r>
              <a:rPr lang="en-US" b="1" dirty="0"/>
              <a:t>Schedule</a:t>
            </a:r>
            <a:r>
              <a:rPr lang="en-US" dirty="0"/>
              <a:t>, enter a </a:t>
            </a:r>
            <a:r>
              <a:rPr lang="en-US" b="1" dirty="0"/>
              <a:t>Name</a:t>
            </a:r>
            <a:r>
              <a:rPr lang="en-US" dirty="0"/>
              <a:t> for the schedule, for example, Monthly Sales.</a:t>
            </a:r>
            <a:br>
              <a:rPr lang="en-US" dirty="0"/>
            </a:br>
            <a:r>
              <a:rPr lang="en-US" dirty="0"/>
              <a:t> </a:t>
            </a:r>
          </a:p>
          <a:p>
            <a:r>
              <a:rPr lang="en-US" dirty="0"/>
              <a:t>Enter a </a:t>
            </a:r>
            <a:r>
              <a:rPr lang="en-US" b="1" dirty="0"/>
              <a:t>Group</a:t>
            </a:r>
            <a:r>
              <a:rPr lang="en-US" dirty="0"/>
              <a:t> associated with the schedule, for example, Sales Schedules.</a:t>
            </a:r>
            <a:br>
              <a:rPr lang="en-US" dirty="0"/>
            </a:br>
            <a:r>
              <a:rPr lang="en-US" dirty="0"/>
              <a:t> </a:t>
            </a:r>
          </a:p>
          <a:p>
            <a:r>
              <a:rPr lang="en-US" dirty="0"/>
              <a:t>Enter a short </a:t>
            </a:r>
            <a:r>
              <a:rPr lang="en-US" b="1" dirty="0"/>
              <a:t>Description</a:t>
            </a:r>
            <a:r>
              <a:rPr lang="en-US" dirty="0"/>
              <a:t> of the schedule. for example, "Schedule runs on the first of each month, schedule runs on Monday of each week."</a:t>
            </a:r>
            <a:br>
              <a:rPr lang="en-US" dirty="0"/>
            </a:br>
            <a:r>
              <a:rPr lang="en-US" dirty="0"/>
              <a:t> </a:t>
            </a:r>
          </a:p>
          <a:p>
            <a:r>
              <a:rPr lang="en-US" dirty="0"/>
              <a:t>Select a </a:t>
            </a:r>
            <a:r>
              <a:rPr lang="en-US" b="1" dirty="0"/>
              <a:t>Recurrence Type</a:t>
            </a:r>
            <a:r>
              <a:rPr lang="en-US" dirty="0"/>
              <a:t>. You can schedule the action sequence to run once at a particular date and time only, or have it recur in seconds, minutes, hours, daily, weekly, monthly, yearly, or recur based on a </a:t>
            </a:r>
            <a:r>
              <a:rPr lang="en-US" dirty="0" err="1"/>
              <a:t>Cron</a:t>
            </a:r>
            <a:r>
              <a:rPr lang="en-US" dirty="0"/>
              <a:t> string. The options in the Recurrence Editor change depending on the type of recurrence you select.</a:t>
            </a:r>
          </a:p>
        </p:txBody>
      </p:sp>
    </p:spTree>
    <p:extLst>
      <p:ext uri="{BB962C8B-B14F-4D97-AF65-F5344CB8AC3E}">
        <p14:creationId xmlns:p14="http://schemas.microsoft.com/office/powerpoint/2010/main" val="14306535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Examining the List of Schedules</a:t>
            </a:r>
          </a:p>
        </p:txBody>
      </p:sp>
      <p:pic>
        <p:nvPicPr>
          <p:cNvPr id="4" name="Picture 3"/>
          <p:cNvPicPr>
            <a:picLocks noChangeAspect="1"/>
          </p:cNvPicPr>
          <p:nvPr/>
        </p:nvPicPr>
        <p:blipFill>
          <a:blip r:embed="rId2"/>
          <a:stretch>
            <a:fillRect/>
          </a:stretch>
        </p:blipFill>
        <p:spPr>
          <a:xfrm>
            <a:off x="994423" y="1442434"/>
            <a:ext cx="10469037" cy="4842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2436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Start and Stop BA Server</a:t>
            </a:r>
          </a:p>
        </p:txBody>
      </p:sp>
      <p:sp>
        <p:nvSpPr>
          <p:cNvPr id="6" name="Content Placeholder 2"/>
          <p:cNvSpPr>
            <a:spLocks noGrp="1"/>
          </p:cNvSpPr>
          <p:nvPr>
            <p:ph idx="1"/>
          </p:nvPr>
        </p:nvSpPr>
        <p:spPr>
          <a:xfrm>
            <a:off x="1120000" y="1442434"/>
            <a:ext cx="10233800" cy="4734529"/>
          </a:xfrm>
        </p:spPr>
        <p:txBody>
          <a:bodyPr>
            <a:noAutofit/>
          </a:bodyPr>
          <a:lstStyle/>
          <a:p>
            <a:pPr marL="0" indent="0">
              <a:buNone/>
            </a:pPr>
            <a:r>
              <a:rPr lang="en-US" sz="2000" dirty="0"/>
              <a:t>When you ran the Installation Wizard on Windows, the BA Server is deployed in an Apache Tomcat application server. You can manage the BA Server by clicking </a:t>
            </a:r>
            <a:r>
              <a:rPr lang="en-US" sz="2000" b="1" dirty="0"/>
              <a:t>Start</a:t>
            </a:r>
            <a:r>
              <a:rPr lang="en-US" sz="2000" dirty="0"/>
              <a:t> &gt; </a:t>
            </a:r>
            <a:r>
              <a:rPr lang="en-US" sz="2000" b="1" dirty="0"/>
              <a:t>All Programs</a:t>
            </a:r>
            <a:r>
              <a:rPr lang="en-US" sz="2000" dirty="0"/>
              <a:t> &gt; </a:t>
            </a:r>
            <a:r>
              <a:rPr lang="en-US" sz="2000" b="1" dirty="0" err="1"/>
              <a:t>Pentaho</a:t>
            </a:r>
            <a:r>
              <a:rPr lang="en-US" sz="2000" b="1" dirty="0"/>
              <a:t> Enterprise Edition</a:t>
            </a:r>
            <a:r>
              <a:rPr lang="en-US" sz="2000" dirty="0"/>
              <a:t> &gt; </a:t>
            </a:r>
            <a:r>
              <a:rPr lang="en-US" sz="2000" b="1" dirty="0"/>
              <a:t>Manage Servers</a:t>
            </a:r>
            <a:r>
              <a:rPr lang="en-US" sz="2000" dirty="0"/>
              <a:t> and then select one of these menu items.</a:t>
            </a:r>
          </a:p>
          <a:p>
            <a:r>
              <a:rPr lang="en-US" sz="2000" dirty="0"/>
              <a:t>Start BA Server</a:t>
            </a:r>
          </a:p>
          <a:p>
            <a:r>
              <a:rPr lang="en-US" sz="2000" dirty="0"/>
              <a:t>Stop BA Server</a:t>
            </a:r>
          </a:p>
          <a:p>
            <a:r>
              <a:rPr lang="en-US" sz="2000" dirty="0"/>
              <a:t>The wizard also registered the BA Server, as well as the BA repository, as services. These services are set to run automatically, enabling them to start and stop when the computer running them boots or shuts down. You can use the Windows Services applet found in the Control Panel to start and stop the </a:t>
            </a:r>
            <a:r>
              <a:rPr lang="en-US" sz="2000" dirty="0" err="1"/>
              <a:t>Pentaho</a:t>
            </a:r>
            <a:r>
              <a:rPr lang="en-US" sz="2000" dirty="0"/>
              <a:t> servers and the BA repository.</a:t>
            </a:r>
          </a:p>
          <a:p>
            <a:r>
              <a:rPr lang="en-US" sz="2000" dirty="0"/>
              <a:t>Click </a:t>
            </a:r>
            <a:r>
              <a:rPr lang="en-US" sz="2000" b="1" dirty="0"/>
              <a:t>Start</a:t>
            </a:r>
            <a:r>
              <a:rPr lang="en-US" sz="2000" dirty="0"/>
              <a:t> &gt; </a:t>
            </a:r>
            <a:r>
              <a:rPr lang="en-US" sz="2000" b="1" dirty="0"/>
              <a:t>Control Panel</a:t>
            </a:r>
            <a:r>
              <a:rPr lang="en-US" sz="2000" dirty="0"/>
              <a:t> &gt; </a:t>
            </a:r>
            <a:r>
              <a:rPr lang="en-US" sz="2000" b="1" dirty="0"/>
              <a:t>Administrative Tools</a:t>
            </a:r>
            <a:r>
              <a:rPr lang="en-US" sz="2000" dirty="0"/>
              <a:t> &gt; </a:t>
            </a:r>
            <a:r>
              <a:rPr lang="en-US" sz="2000" b="1" dirty="0"/>
              <a:t>Services</a:t>
            </a:r>
            <a:r>
              <a:rPr lang="en-US" sz="2000" dirty="0"/>
              <a:t>.</a:t>
            </a:r>
          </a:p>
          <a:p>
            <a:r>
              <a:rPr lang="en-US" sz="2000" dirty="0"/>
              <a:t>In the </a:t>
            </a:r>
            <a:r>
              <a:rPr lang="en-US" sz="2000" b="1" dirty="0"/>
              <a:t>Services</a:t>
            </a:r>
            <a:r>
              <a:rPr lang="en-US" sz="2000" dirty="0"/>
              <a:t> window, right-click on one of these services in the list and take the appropriate action.</a:t>
            </a:r>
          </a:p>
          <a:p>
            <a:pPr lvl="1"/>
            <a:r>
              <a:rPr lang="en-US" sz="1800" dirty="0" err="1"/>
              <a:t>Pentaho</a:t>
            </a:r>
            <a:r>
              <a:rPr lang="en-US" sz="1800" dirty="0"/>
              <a:t> BA Server</a:t>
            </a:r>
          </a:p>
          <a:p>
            <a:pPr lvl="1"/>
            <a:r>
              <a:rPr lang="en-US" sz="1800" dirty="0" err="1"/>
              <a:t>Pentaho</a:t>
            </a:r>
            <a:r>
              <a:rPr lang="en-US" sz="1800" dirty="0"/>
              <a:t> BA Repository</a:t>
            </a:r>
          </a:p>
          <a:p>
            <a:pPr marL="0" indent="0">
              <a:buNone/>
            </a:pPr>
            <a:endParaRPr lang="en-US" sz="1600" dirty="0"/>
          </a:p>
        </p:txBody>
      </p:sp>
    </p:spTree>
    <p:extLst>
      <p:ext uri="{BB962C8B-B14F-4D97-AF65-F5344CB8AC3E}">
        <p14:creationId xmlns:p14="http://schemas.microsoft.com/office/powerpoint/2010/main" val="33905416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lnSpcReduction="10000"/>
          </a:bodyPr>
          <a:lstStyle/>
          <a:p>
            <a:r>
              <a:rPr lang="en-US" sz="4400" dirty="0"/>
              <a:t>Case Study – Design </a:t>
            </a:r>
            <a:r>
              <a:rPr lang="en-US" sz="4400" dirty="0" err="1"/>
              <a:t>Pentaho</a:t>
            </a:r>
            <a:r>
              <a:rPr lang="en-US" sz="4400" dirty="0"/>
              <a:t> Step Plugin</a:t>
            </a:r>
            <a:endParaRPr lang="it-IT" sz="4400" dirty="0"/>
          </a:p>
        </p:txBody>
      </p:sp>
    </p:spTree>
    <p:extLst>
      <p:ext uri="{BB962C8B-B14F-4D97-AF65-F5344CB8AC3E}">
        <p14:creationId xmlns:p14="http://schemas.microsoft.com/office/powerpoint/2010/main" val="36810248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Create Step Plugins</a:t>
            </a:r>
          </a:p>
        </p:txBody>
      </p:sp>
      <p:sp>
        <p:nvSpPr>
          <p:cNvPr id="3" name="Content Placeholder 2"/>
          <p:cNvSpPr>
            <a:spLocks noGrp="1"/>
          </p:cNvSpPr>
          <p:nvPr>
            <p:ph idx="1"/>
          </p:nvPr>
        </p:nvSpPr>
        <p:spPr>
          <a:xfrm>
            <a:off x="979100" y="1571224"/>
            <a:ext cx="10233800" cy="4966349"/>
          </a:xfrm>
        </p:spPr>
        <p:txBody>
          <a:bodyPr>
            <a:normAutofit/>
          </a:bodyPr>
          <a:lstStyle/>
          <a:p>
            <a:pPr marL="0" indent="0">
              <a:buNone/>
            </a:pPr>
            <a:r>
              <a:rPr lang="en-US" sz="2400" dirty="0"/>
              <a:t>A transformation step implements a data processing task in an ETL data flow. It operates on a stream of data rows. Transformation steps are designed for input, processing, or output. Input steps fetch data rows from external data sources, such as files or databases. Processing steps work with data rows, perform field calculations, and stream operations, such as joining or filtering. Output steps write the processed data back to storage, files, or databases.</a:t>
            </a:r>
            <a:br>
              <a:rPr lang="en-US" sz="2400" dirty="0"/>
            </a:br>
            <a:endParaRPr lang="en-US" sz="2400" dirty="0"/>
          </a:p>
        </p:txBody>
      </p:sp>
      <p:pic>
        <p:nvPicPr>
          <p:cNvPr id="1027" name="Picture 3" descr="createStepPlug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77" y="3698160"/>
            <a:ext cx="5238750" cy="1724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9937282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Create Step Plugins</a:t>
            </a:r>
          </a:p>
        </p:txBody>
      </p:sp>
      <p:sp>
        <p:nvSpPr>
          <p:cNvPr id="3" name="Content Placeholder 2"/>
          <p:cNvSpPr>
            <a:spLocks noGrp="1"/>
          </p:cNvSpPr>
          <p:nvPr>
            <p:ph idx="1"/>
          </p:nvPr>
        </p:nvSpPr>
        <p:spPr>
          <a:xfrm>
            <a:off x="979100" y="1571224"/>
            <a:ext cx="10233800" cy="4966349"/>
          </a:xfrm>
        </p:spPr>
        <p:txBody>
          <a:bodyPr>
            <a:normAutofit/>
          </a:bodyPr>
          <a:lstStyle/>
          <a:p>
            <a:pPr marL="0" indent="0">
              <a:buNone/>
            </a:pPr>
            <a:r>
              <a:rPr lang="en-US" sz="2000" dirty="0"/>
              <a:t>A step plugin integrates with PDI by implementing four distinct Java interfaces. Each interface represents a set of responsibilities performed by a PDI step. Each of the interfaces has a base class that implements the bulk of the interface in order to simplify plugin development.</a:t>
            </a:r>
          </a:p>
          <a:p>
            <a:pPr marL="0" indent="0">
              <a:buNone/>
            </a:pPr>
            <a:endParaRPr lang="en-US" sz="2400" dirty="0"/>
          </a:p>
        </p:txBody>
      </p:sp>
      <p:pic>
        <p:nvPicPr>
          <p:cNvPr id="4" name="Picture 3"/>
          <p:cNvPicPr>
            <a:picLocks noChangeAspect="1"/>
          </p:cNvPicPr>
          <p:nvPr/>
        </p:nvPicPr>
        <p:blipFill>
          <a:blip r:embed="rId3"/>
          <a:stretch>
            <a:fillRect/>
          </a:stretch>
        </p:blipFill>
        <p:spPr>
          <a:xfrm>
            <a:off x="1264997" y="2465069"/>
            <a:ext cx="9662006" cy="4072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66915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How a Kettle step works</a:t>
            </a:r>
            <a:endParaRPr lang="en-US" dirty="0"/>
          </a:p>
        </p:txBody>
      </p:sp>
      <p:sp>
        <p:nvSpPr>
          <p:cNvPr id="3" name="Content Placeholder 2"/>
          <p:cNvSpPr>
            <a:spLocks noGrp="1"/>
          </p:cNvSpPr>
          <p:nvPr>
            <p:ph idx="1"/>
          </p:nvPr>
        </p:nvSpPr>
        <p:spPr>
          <a:xfrm>
            <a:off x="979100" y="1571224"/>
            <a:ext cx="10233800" cy="4966349"/>
          </a:xfrm>
        </p:spPr>
        <p:txBody>
          <a:bodyPr>
            <a:normAutofit fontScale="92500" lnSpcReduction="10000"/>
          </a:bodyPr>
          <a:lstStyle/>
          <a:p>
            <a:pPr marL="0" indent="0">
              <a:buNone/>
            </a:pPr>
            <a:r>
              <a:rPr lang="en-US" sz="2000" dirty="0"/>
              <a:t>There are 4 classes, that make up the Kettle step. Each has a specific purpose and an important role to play.</a:t>
            </a:r>
          </a:p>
          <a:p>
            <a:r>
              <a:rPr lang="en-US" sz="2000" b="1" dirty="0" err="1"/>
              <a:t>TemplateStep</a:t>
            </a:r>
            <a:r>
              <a:rPr lang="en-US" sz="2000" dirty="0"/>
              <a:t>: the step class implements the </a:t>
            </a:r>
            <a:r>
              <a:rPr lang="en-US" sz="2000" dirty="0" err="1"/>
              <a:t>StepInterface</a:t>
            </a:r>
            <a:r>
              <a:rPr lang="en-US" sz="2000" dirty="0"/>
              <a:t>. Instances of this class do the actual row processing when the transformation runs. Each thread of execution is represented by an instance of this class. It is given instances of the data and meta classes, when executed.</a:t>
            </a:r>
          </a:p>
          <a:p>
            <a:endParaRPr lang="en-US" sz="2000" dirty="0"/>
          </a:p>
          <a:p>
            <a:r>
              <a:rPr lang="en-US" sz="2000" b="1" dirty="0" err="1"/>
              <a:t>TemplateStepData</a:t>
            </a:r>
            <a:r>
              <a:rPr lang="en-US" sz="2000" dirty="0"/>
              <a:t>: the data class is used for storing data unique to a thread of execution, when the plugin runs. This is where database connections, file handles, caches and other things needed during execution are stored.</a:t>
            </a:r>
          </a:p>
          <a:p>
            <a:endParaRPr lang="en-US" sz="2000" dirty="0"/>
          </a:p>
          <a:p>
            <a:r>
              <a:rPr lang="en-US" sz="2000" b="1" dirty="0" err="1"/>
              <a:t>TemplateStepMeta</a:t>
            </a:r>
            <a:r>
              <a:rPr lang="en-US" sz="2000" dirty="0"/>
              <a:t>: the meta class implements the </a:t>
            </a:r>
            <a:r>
              <a:rPr lang="en-US" sz="2000" dirty="0" err="1"/>
              <a:t>StepMetaInterface</a:t>
            </a:r>
            <a:r>
              <a:rPr lang="en-US" sz="2000" dirty="0"/>
              <a:t>. It is responsible for holding and serializing the settings chosen for a particular instance of the step. For our template step it holds the step name and the name of the output field.</a:t>
            </a:r>
          </a:p>
          <a:p>
            <a:endParaRPr lang="en-US" sz="2000" dirty="0"/>
          </a:p>
          <a:p>
            <a:r>
              <a:rPr lang="en-US" sz="2000" b="1" dirty="0" err="1"/>
              <a:t>TemplateStepDialog</a:t>
            </a:r>
            <a:r>
              <a:rPr lang="en-US" sz="2000" dirty="0"/>
              <a:t>: the dialog class implements the user interface of the step. It shows a dialog allowing the user to configure the step’s behavior to their liking. This dialog class is closely related to the meta class which keeps track of the chosen settings.</a:t>
            </a:r>
          </a:p>
        </p:txBody>
      </p:sp>
    </p:spTree>
    <p:extLst>
      <p:ext uri="{BB962C8B-B14F-4D97-AF65-F5344CB8AC3E}">
        <p14:creationId xmlns:p14="http://schemas.microsoft.com/office/powerpoint/2010/main" val="24864782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plugin.xml</a:t>
            </a:r>
          </a:p>
        </p:txBody>
      </p:sp>
      <p:sp>
        <p:nvSpPr>
          <p:cNvPr id="3" name="Content Placeholder 2"/>
          <p:cNvSpPr>
            <a:spLocks noGrp="1"/>
          </p:cNvSpPr>
          <p:nvPr>
            <p:ph idx="1"/>
          </p:nvPr>
        </p:nvSpPr>
        <p:spPr>
          <a:xfrm>
            <a:off x="979100" y="1571224"/>
            <a:ext cx="10233800" cy="4966349"/>
          </a:xfrm>
        </p:spPr>
        <p:txBody>
          <a:bodyPr>
            <a:normAutofit/>
          </a:bodyPr>
          <a:lstStyle/>
          <a:p>
            <a:pPr marL="0" indent="0">
              <a:buNone/>
            </a:pPr>
            <a:r>
              <a:rPr lang="en-US" sz="2000" dirty="0"/>
              <a:t>In addition to the code, there is the plugin.xml file which wires the step into Kettle by specifying its meta class. It also defines the visual appearance of the step and the category it is listed in.</a:t>
            </a:r>
          </a:p>
          <a:p>
            <a:pPr marL="0" indent="0">
              <a:buNone/>
            </a:pPr>
            <a:r>
              <a:rPr lang="en-US" sz="2000" dirty="0"/>
              <a:t>The plugin.xml file is rather simple for most plugins. Its main function is to tell Kettle about the implementation (meta) class, the plugin name and description (localized) as well as additional jar files to load.</a:t>
            </a:r>
          </a:p>
          <a:p>
            <a:pPr marL="0" indent="0">
              <a:buNone/>
            </a:pPr>
            <a:endParaRPr lang="en-US" sz="2000" dirty="0"/>
          </a:p>
          <a:p>
            <a:pPr marL="0" indent="0">
              <a:buNone/>
            </a:pPr>
            <a:endParaRPr lang="en-US" sz="2000" dirty="0"/>
          </a:p>
          <a:p>
            <a:pPr marL="0" indent="0">
              <a:buNone/>
            </a:pPr>
            <a:endParaRPr lang="en-US" sz="2000" dirty="0"/>
          </a:p>
        </p:txBody>
      </p:sp>
      <p:pic>
        <p:nvPicPr>
          <p:cNvPr id="6" name="Picture 5"/>
          <p:cNvPicPr>
            <a:picLocks noChangeAspect="1"/>
          </p:cNvPicPr>
          <p:nvPr/>
        </p:nvPicPr>
        <p:blipFill>
          <a:blip r:embed="rId3"/>
          <a:stretch>
            <a:fillRect/>
          </a:stretch>
        </p:blipFill>
        <p:spPr>
          <a:xfrm>
            <a:off x="2809741" y="2942655"/>
            <a:ext cx="6308502" cy="35949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10192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The Meta Class</a:t>
            </a:r>
          </a:p>
        </p:txBody>
      </p:sp>
      <p:sp>
        <p:nvSpPr>
          <p:cNvPr id="3" name="Content Placeholder 2"/>
          <p:cNvSpPr>
            <a:spLocks noGrp="1"/>
          </p:cNvSpPr>
          <p:nvPr>
            <p:ph idx="1"/>
          </p:nvPr>
        </p:nvSpPr>
        <p:spPr>
          <a:xfrm>
            <a:off x="979100" y="1571224"/>
            <a:ext cx="4636089" cy="4966349"/>
          </a:xfrm>
        </p:spPr>
        <p:txBody>
          <a:bodyPr>
            <a:normAutofit/>
          </a:bodyPr>
          <a:lstStyle/>
          <a:p>
            <a:r>
              <a:rPr lang="en-US" sz="2000" dirty="0"/>
              <a:t>Please note that the meta class stores the name of the output field of the step in a private member named </a:t>
            </a:r>
            <a:r>
              <a:rPr lang="en-US" sz="2000" i="1" dirty="0" err="1"/>
              <a:t>outputField</a:t>
            </a:r>
            <a:r>
              <a:rPr lang="en-US" sz="2000" dirty="0"/>
              <a:t>.</a:t>
            </a:r>
          </a:p>
          <a:p>
            <a:endParaRPr lang="en-US" sz="2000" dirty="0"/>
          </a:p>
          <a:p>
            <a:pPr marL="0" indent="0">
              <a:buNone/>
            </a:pPr>
            <a:endParaRPr lang="en-US" sz="2000" dirty="0"/>
          </a:p>
          <a:p>
            <a:r>
              <a:rPr lang="en-US" sz="2000" dirty="0"/>
              <a:t>There are more aspects to the meta class. Most of them are covered with a default implementation in </a:t>
            </a:r>
            <a:r>
              <a:rPr lang="en-US" sz="2000" i="1" dirty="0" err="1"/>
              <a:t>BaseStepMeta</a:t>
            </a:r>
            <a:r>
              <a:rPr lang="en-US" sz="2000" dirty="0"/>
              <a:t>, which is the parent class of </a:t>
            </a:r>
            <a:r>
              <a:rPr lang="en-US" sz="2000" i="1" dirty="0" err="1"/>
              <a:t>TemplateStepMeta</a:t>
            </a:r>
            <a:r>
              <a:rPr lang="en-US" sz="2000" dirty="0"/>
              <a:t>.</a:t>
            </a:r>
          </a:p>
          <a:p>
            <a:pPr marL="0" indent="0">
              <a:buNone/>
            </a:pPr>
            <a:endParaRPr lang="en-US" sz="2000" dirty="0"/>
          </a:p>
        </p:txBody>
      </p:sp>
      <p:pic>
        <p:nvPicPr>
          <p:cNvPr id="4" name="Picture 3"/>
          <p:cNvPicPr>
            <a:picLocks noChangeAspect="1"/>
          </p:cNvPicPr>
          <p:nvPr/>
        </p:nvPicPr>
        <p:blipFill>
          <a:blip r:embed="rId3"/>
          <a:stretch>
            <a:fillRect/>
          </a:stretch>
        </p:blipFill>
        <p:spPr>
          <a:xfrm>
            <a:off x="5615189" y="1210949"/>
            <a:ext cx="6384806" cy="54603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29516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Pentaho BA Server (Server Layer)</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000" dirty="0"/>
              <a:t>Scheduling and Monitoring</a:t>
            </a:r>
          </a:p>
          <a:p>
            <a:pPr marL="0" indent="0">
              <a:buNone/>
            </a:pPr>
            <a:r>
              <a:rPr lang="en-US" sz="2000" dirty="0"/>
              <a:t>Can be extended with commercial as well as open source (</a:t>
            </a:r>
            <a:r>
              <a:rPr lang="en-US" sz="2000" dirty="0" err="1"/>
              <a:t>Ctools</a:t>
            </a:r>
            <a:r>
              <a:rPr lang="en-US" sz="2000" dirty="0"/>
              <a:t>) plug-ins</a:t>
            </a:r>
          </a:p>
          <a:p>
            <a:pPr marL="0" indent="0">
              <a:buNone/>
            </a:pPr>
            <a:r>
              <a:rPr lang="en-US" sz="2000" dirty="0"/>
              <a:t>Runs by default on Apache Tomcat but can be embedded in any Java based application server</a:t>
            </a:r>
          </a:p>
          <a:p>
            <a:pPr marL="0" indent="0">
              <a:buNone/>
            </a:pPr>
            <a:r>
              <a:rPr lang="en-US" sz="2000" dirty="0"/>
              <a:t>Available in two flavors : Community Edition (CE) and Enterprise Edition (EE)</a:t>
            </a:r>
          </a:p>
          <a:p>
            <a:pPr marL="0" indent="0">
              <a:buNone/>
            </a:pPr>
            <a:endParaRPr lang="en-US" sz="2000" dirty="0"/>
          </a:p>
        </p:txBody>
      </p:sp>
    </p:spTree>
    <p:extLst>
      <p:ext uri="{BB962C8B-B14F-4D97-AF65-F5344CB8AC3E}">
        <p14:creationId xmlns:p14="http://schemas.microsoft.com/office/powerpoint/2010/main" val="23973324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Maintain Step Settings</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1800" dirty="0"/>
              <a:t>The implementing class keeps track of step settings using private fields with corresponding get and set methods. The dialog class implementing </a:t>
            </a:r>
            <a:r>
              <a:rPr lang="en-US" sz="1800" dirty="0" err="1"/>
              <a:t>StepDialogInterface</a:t>
            </a:r>
            <a:r>
              <a:rPr lang="en-US" sz="1800" dirty="0"/>
              <a:t> uses these methods to copy the user supplied configuration in and out of the dialog.</a:t>
            </a:r>
          </a:p>
          <a:p>
            <a:pPr marL="0" indent="0">
              <a:buNone/>
            </a:pPr>
            <a:r>
              <a:rPr lang="en-US" sz="1800" dirty="0"/>
              <a:t>These interface methods are also used to maintain settings.</a:t>
            </a:r>
          </a:p>
          <a:p>
            <a:pPr marL="0" indent="0">
              <a:buNone/>
            </a:pPr>
            <a:r>
              <a:rPr lang="en-US" sz="1800" b="1" dirty="0"/>
              <a:t>void </a:t>
            </a:r>
            <a:r>
              <a:rPr lang="en-US" sz="1800" b="1" dirty="0" err="1"/>
              <a:t>setDefault</a:t>
            </a:r>
            <a:r>
              <a:rPr lang="en-US" sz="1800" b="1" dirty="0"/>
              <a:t>()</a:t>
            </a:r>
          </a:p>
          <a:p>
            <a:pPr marL="0" indent="0">
              <a:buNone/>
            </a:pPr>
            <a:r>
              <a:rPr lang="en-US" sz="1800" dirty="0"/>
              <a:t>This method is called every time a new step is created and allocates or sets the step configuration to sensible defaults. The values set here are used by Spoon when a new step is created. This is a good place to ensure that the step settings are initialized to non-null values. Values that are null can be cumbersome to deal with in serialization and dialog population, so most PDI step implementations stick to non-null values for all step settings.</a:t>
            </a:r>
          </a:p>
          <a:p>
            <a:pPr marL="0" indent="0">
              <a:buNone/>
            </a:pPr>
            <a:endParaRPr lang="en-US" sz="1800" dirty="0"/>
          </a:p>
          <a:p>
            <a:pPr marL="0" indent="0">
              <a:buNone/>
            </a:pPr>
            <a:r>
              <a:rPr lang="en-US" sz="1800" b="1" dirty="0"/>
              <a:t>public Object clone()</a:t>
            </a:r>
          </a:p>
          <a:p>
            <a:pPr marL="0" indent="0">
              <a:buNone/>
            </a:pPr>
            <a:r>
              <a:rPr lang="en-US" sz="1800" dirty="0"/>
              <a:t>This method is called when a step is duplicated in Spoon. It returns a deep copy of the step meta object. It is essential that the implementing class creates proper deep copies if the step configuration is stored in modifiable objects, such as lists or custom helper objects.</a:t>
            </a:r>
          </a:p>
          <a:p>
            <a:pPr marL="0" indent="0">
              <a:buNone/>
            </a:pPr>
            <a:br>
              <a:rPr lang="en-US" sz="1800" dirty="0"/>
            </a:br>
            <a:endParaRPr lang="en-US" sz="1800" dirty="0"/>
          </a:p>
        </p:txBody>
      </p:sp>
    </p:spTree>
    <p:extLst>
      <p:ext uri="{BB962C8B-B14F-4D97-AF65-F5344CB8AC3E}">
        <p14:creationId xmlns:p14="http://schemas.microsoft.com/office/powerpoint/2010/main" val="6978634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Maintain Step Settings</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1800" dirty="0"/>
              <a:t>Serialize Step Settings</a:t>
            </a:r>
          </a:p>
          <a:p>
            <a:pPr marL="0" indent="0">
              <a:buNone/>
            </a:pPr>
            <a:r>
              <a:rPr lang="en-US" sz="1800" dirty="0"/>
              <a:t>The plugin serializes its settings to both XML and a PDI repository. These interface methods provide this functionality.</a:t>
            </a:r>
          </a:p>
          <a:p>
            <a:pPr marL="0" indent="0">
              <a:buNone/>
            </a:pPr>
            <a:r>
              <a:rPr lang="en-US" sz="1800" b="1" dirty="0"/>
              <a:t>public String </a:t>
            </a:r>
            <a:r>
              <a:rPr lang="en-US" sz="1800" b="1" dirty="0" err="1"/>
              <a:t>getXML</a:t>
            </a:r>
            <a:r>
              <a:rPr lang="en-US" sz="1800" b="1" dirty="0"/>
              <a:t>()</a:t>
            </a:r>
          </a:p>
          <a:p>
            <a:pPr marL="0" indent="0">
              <a:buNone/>
            </a:pPr>
            <a:r>
              <a:rPr lang="en-US" sz="1800" dirty="0"/>
              <a:t>This method is called by PDI whenever a step serializes its settings to XML. It is called when saving a transformation in Spoon. The method returns an XML string containing the serialized step settings. The string contains a series of XML tags, one tag per setting. The helper class, </a:t>
            </a:r>
            <a:r>
              <a:rPr lang="en-US" sz="1800" dirty="0" err="1"/>
              <a:t>org.pentaho.di.core.xml.XMLHandler</a:t>
            </a:r>
            <a:r>
              <a:rPr lang="en-US" sz="1800" dirty="0"/>
              <a:t>, constructs the XML string.</a:t>
            </a:r>
          </a:p>
          <a:p>
            <a:pPr marL="0" indent="0">
              <a:buNone/>
            </a:pPr>
            <a:endParaRPr lang="en-US" sz="1800" b="1" dirty="0"/>
          </a:p>
          <a:p>
            <a:pPr marL="0" indent="0">
              <a:buNone/>
            </a:pPr>
            <a:endParaRPr lang="en-US" sz="1800" b="1" dirty="0"/>
          </a:p>
          <a:p>
            <a:pPr marL="0" indent="0">
              <a:buNone/>
            </a:pPr>
            <a:r>
              <a:rPr lang="en-US" sz="1800" b="1" dirty="0"/>
              <a:t>public void </a:t>
            </a:r>
            <a:r>
              <a:rPr lang="en-US" sz="1800" b="1" dirty="0" err="1"/>
              <a:t>loadXML</a:t>
            </a:r>
            <a:r>
              <a:rPr lang="en-US" sz="1800" b="1" dirty="0"/>
              <a:t>() </a:t>
            </a:r>
          </a:p>
          <a:p>
            <a:pPr marL="0" indent="0">
              <a:buNone/>
            </a:pPr>
            <a:r>
              <a:rPr lang="en-US" sz="1800" dirty="0"/>
              <a:t>This method is called by PDI whenever a step reads its settings from XML. The XML node containing the step settings is passed in as an argument. Again, the helper class, </a:t>
            </a:r>
            <a:r>
              <a:rPr lang="en-US" sz="1800" dirty="0" err="1"/>
              <a:t>org.pentaho.di.core.xml.XMLHandler</a:t>
            </a:r>
            <a:r>
              <a:rPr lang="en-US" sz="1800" dirty="0"/>
              <a:t>, reads the step settings from the XML node.</a:t>
            </a:r>
          </a:p>
        </p:txBody>
      </p:sp>
    </p:spTree>
    <p:extLst>
      <p:ext uri="{BB962C8B-B14F-4D97-AF65-F5344CB8AC3E}">
        <p14:creationId xmlns:p14="http://schemas.microsoft.com/office/powerpoint/2010/main" val="39533180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Maintain Step Settings</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1800" b="1" dirty="0"/>
              <a:t>public void </a:t>
            </a:r>
            <a:r>
              <a:rPr lang="en-US" sz="1800" b="1" dirty="0" err="1"/>
              <a:t>saveRep</a:t>
            </a:r>
            <a:r>
              <a:rPr lang="en-US" sz="1800" b="1" dirty="0"/>
              <a:t>()</a:t>
            </a:r>
          </a:p>
          <a:p>
            <a:pPr marL="0" indent="0">
              <a:buNone/>
            </a:pPr>
            <a:r>
              <a:rPr lang="en-US" sz="1800" dirty="0"/>
              <a:t>This method is called by PDI whenever a step saves its settings to a PDI repository. The repository object passed in as the first argument provides a set of methods for serializing step settings. The passed in transformation id and step id are used by the step as identifiers when calling the repository serialization methods.</a:t>
            </a:r>
          </a:p>
          <a:p>
            <a:pPr marL="0" indent="0">
              <a:buNone/>
            </a:pPr>
            <a:endParaRPr lang="en-US" sz="1800" dirty="0"/>
          </a:p>
          <a:p>
            <a:pPr marL="0" indent="0">
              <a:buNone/>
            </a:pPr>
            <a:endParaRPr lang="en-US" sz="1800" dirty="0"/>
          </a:p>
          <a:p>
            <a:pPr marL="0" indent="0">
              <a:buNone/>
            </a:pPr>
            <a:r>
              <a:rPr lang="en-US" sz="1800" b="1" dirty="0"/>
              <a:t>public void </a:t>
            </a:r>
            <a:r>
              <a:rPr lang="en-US" sz="1800" b="1" dirty="0" err="1"/>
              <a:t>readRep</a:t>
            </a:r>
            <a:r>
              <a:rPr lang="en-US" sz="1800" b="1" dirty="0"/>
              <a:t>()</a:t>
            </a:r>
          </a:p>
          <a:p>
            <a:pPr marL="0" indent="0">
              <a:buNone/>
            </a:pPr>
            <a:r>
              <a:rPr lang="en-US" sz="1800" dirty="0"/>
              <a:t>This method is called by PDI whenever a step reads its configuration from a PDI repository. The step id given in the arguments is used as the identifier when using the repositories serialization methods.</a:t>
            </a:r>
          </a:p>
          <a:p>
            <a:pPr marL="0" indent="0">
              <a:buNone/>
            </a:pPr>
            <a:r>
              <a:rPr lang="en-US" sz="1800" dirty="0"/>
              <a:t>When developing plugins, make sure the serialization code is in synch with the settings available from the step dialog. When testing a step in Spoon, PDI internally saves and loads a copy of the transformation before executing it. </a:t>
            </a:r>
          </a:p>
        </p:txBody>
      </p:sp>
    </p:spTree>
    <p:extLst>
      <p:ext uri="{BB962C8B-B14F-4D97-AF65-F5344CB8AC3E}">
        <p14:creationId xmlns:p14="http://schemas.microsoft.com/office/powerpoint/2010/main" val="24717193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Maintain Step Settings</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b="1" dirty="0"/>
              <a:t>Provide Instances of Other Plugin Classes</a:t>
            </a:r>
          </a:p>
          <a:p>
            <a:pPr marL="0" indent="0">
              <a:buNone/>
            </a:pPr>
            <a:endParaRPr lang="en-US" sz="2000" dirty="0"/>
          </a:p>
          <a:p>
            <a:pPr marL="0" indent="0">
              <a:buNone/>
            </a:pPr>
            <a:r>
              <a:rPr lang="en-US" sz="2000" dirty="0"/>
              <a:t>The </a:t>
            </a:r>
            <a:r>
              <a:rPr lang="en-US" sz="2000" dirty="0" err="1"/>
              <a:t>StepMetaInterface</a:t>
            </a:r>
            <a:r>
              <a:rPr lang="en-US" sz="2000" dirty="0"/>
              <a:t> plugin class is the main class, tying in with the rest of PDI architecture. It is responsible for supplying instances of the other plugin classes implementing </a:t>
            </a:r>
            <a:r>
              <a:rPr lang="en-US" sz="2000" dirty="0" err="1"/>
              <a:t>StepDialogInterface</a:t>
            </a:r>
            <a:r>
              <a:rPr lang="en-US" sz="2000" dirty="0"/>
              <a:t>, </a:t>
            </a:r>
            <a:r>
              <a:rPr lang="en-US" sz="2000" dirty="0" err="1"/>
              <a:t>StepInterface</a:t>
            </a:r>
            <a:r>
              <a:rPr lang="en-US" sz="2000" dirty="0"/>
              <a:t>, and </a:t>
            </a:r>
            <a:r>
              <a:rPr lang="en-US" sz="2000" dirty="0" err="1"/>
              <a:t>StepDataInterface</a:t>
            </a:r>
            <a:r>
              <a:rPr lang="en-US" sz="2000" dirty="0"/>
              <a:t>. The following methods cover these responsibilities. Each method implementation constructs a new instance of the corresponding class, forwarding the passed in arguments to the constructor.</a:t>
            </a:r>
          </a:p>
          <a:p>
            <a:pPr marL="0" indent="0">
              <a:buNone/>
            </a:pPr>
            <a:endParaRPr lang="en-US" sz="2000" dirty="0"/>
          </a:p>
          <a:p>
            <a:pPr marL="0" indent="0">
              <a:buNone/>
            </a:pPr>
            <a:r>
              <a:rPr lang="en-US" sz="2000" dirty="0"/>
              <a:t>public </a:t>
            </a:r>
            <a:r>
              <a:rPr lang="en-US" sz="2000" dirty="0" err="1"/>
              <a:t>StepDialogInterface</a:t>
            </a:r>
            <a:r>
              <a:rPr lang="en-US" sz="2000" dirty="0"/>
              <a:t> </a:t>
            </a:r>
            <a:r>
              <a:rPr lang="en-US" sz="2000" dirty="0" err="1"/>
              <a:t>getDialog</a:t>
            </a:r>
            <a:r>
              <a:rPr lang="en-US" sz="2000" dirty="0"/>
              <a:t>()</a:t>
            </a:r>
          </a:p>
          <a:p>
            <a:pPr marL="0" indent="0">
              <a:buNone/>
            </a:pPr>
            <a:r>
              <a:rPr lang="en-US" sz="2000" dirty="0"/>
              <a:t>public </a:t>
            </a:r>
            <a:r>
              <a:rPr lang="en-US" sz="2000" dirty="0" err="1"/>
              <a:t>StepInterface</a:t>
            </a:r>
            <a:r>
              <a:rPr lang="en-US" sz="2000" dirty="0"/>
              <a:t> </a:t>
            </a:r>
            <a:r>
              <a:rPr lang="en-US" sz="2000" dirty="0" err="1"/>
              <a:t>getStep</a:t>
            </a:r>
            <a:r>
              <a:rPr lang="en-US" sz="2000" dirty="0"/>
              <a:t>()</a:t>
            </a:r>
          </a:p>
          <a:p>
            <a:pPr marL="0" indent="0">
              <a:buNone/>
            </a:pPr>
            <a:r>
              <a:rPr lang="en-US" sz="2000" dirty="0"/>
              <a:t>public </a:t>
            </a:r>
            <a:r>
              <a:rPr lang="en-US" sz="2000" dirty="0" err="1"/>
              <a:t>StepDataInterface</a:t>
            </a:r>
            <a:r>
              <a:rPr lang="en-US" sz="2000" dirty="0"/>
              <a:t> </a:t>
            </a:r>
            <a:r>
              <a:rPr lang="en-US" sz="2000" dirty="0" err="1"/>
              <a:t>getStepData</a:t>
            </a:r>
            <a:r>
              <a:rPr lang="en-US" sz="2000" dirty="0"/>
              <a:t>()</a:t>
            </a:r>
          </a:p>
          <a:p>
            <a:pPr marL="0" indent="0">
              <a:buNone/>
            </a:pPr>
            <a:endParaRPr lang="en-US" sz="2000" dirty="0"/>
          </a:p>
          <a:p>
            <a:pPr marL="0" indent="0">
              <a:buNone/>
            </a:pPr>
            <a:r>
              <a:rPr lang="en-US" sz="2000" dirty="0"/>
              <a:t>Each of these methods returns a new instance of the plugin class implementing </a:t>
            </a:r>
            <a:r>
              <a:rPr lang="en-US" sz="2000" dirty="0" err="1"/>
              <a:t>StepDialogInterface</a:t>
            </a:r>
            <a:r>
              <a:rPr lang="en-US" sz="2000" dirty="0"/>
              <a:t>, </a:t>
            </a:r>
            <a:r>
              <a:rPr lang="en-US" sz="2000" dirty="0" err="1"/>
              <a:t>StepInterface</a:t>
            </a:r>
            <a:r>
              <a:rPr lang="en-US" sz="2000" dirty="0"/>
              <a:t>, and </a:t>
            </a:r>
            <a:r>
              <a:rPr lang="en-US" sz="2000" dirty="0" err="1"/>
              <a:t>StepDataInterface</a:t>
            </a:r>
            <a:r>
              <a:rPr lang="en-US" sz="2000" dirty="0"/>
              <a:t>.</a:t>
            </a:r>
          </a:p>
        </p:txBody>
      </p:sp>
    </p:spTree>
    <p:extLst>
      <p:ext uri="{BB962C8B-B14F-4D97-AF65-F5344CB8AC3E}">
        <p14:creationId xmlns:p14="http://schemas.microsoft.com/office/powerpoint/2010/main" val="25879103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Maintain Step Settings</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b="1" dirty="0"/>
              <a:t>Provide Instances of Other Plugin Classes</a:t>
            </a:r>
          </a:p>
          <a:p>
            <a:pPr marL="0" indent="0">
              <a:buNone/>
            </a:pPr>
            <a:endParaRPr lang="en-US" sz="2000" dirty="0"/>
          </a:p>
          <a:p>
            <a:pPr marL="0" indent="0">
              <a:buNone/>
            </a:pPr>
            <a:r>
              <a:rPr lang="en-US" sz="2000" dirty="0"/>
              <a:t>The </a:t>
            </a:r>
            <a:r>
              <a:rPr lang="en-US" sz="2000" dirty="0" err="1"/>
              <a:t>StepMetaInterface</a:t>
            </a:r>
            <a:r>
              <a:rPr lang="en-US" sz="2000" dirty="0"/>
              <a:t> plugin class is the main class, tying in with the rest of PDI architecture. It is responsible for supplying instances of the other plugin classes implementing </a:t>
            </a:r>
            <a:r>
              <a:rPr lang="en-US" sz="2000" dirty="0" err="1"/>
              <a:t>StepDialogInterface</a:t>
            </a:r>
            <a:r>
              <a:rPr lang="en-US" sz="2000" dirty="0"/>
              <a:t>, </a:t>
            </a:r>
            <a:r>
              <a:rPr lang="en-US" sz="2000" dirty="0" err="1"/>
              <a:t>StepInterface</a:t>
            </a:r>
            <a:r>
              <a:rPr lang="en-US" sz="2000" dirty="0"/>
              <a:t>, and </a:t>
            </a:r>
            <a:r>
              <a:rPr lang="en-US" sz="2000" dirty="0" err="1"/>
              <a:t>StepDataInterface</a:t>
            </a:r>
            <a:r>
              <a:rPr lang="en-US" sz="2000" dirty="0"/>
              <a:t>. The following methods cover these responsibilities. Each method implementation constructs a new instance of the corresponding class, forwarding the passed in arguments to the constructor.</a:t>
            </a:r>
          </a:p>
          <a:p>
            <a:pPr marL="0" indent="0">
              <a:buNone/>
            </a:pPr>
            <a:endParaRPr lang="en-US" sz="2000" dirty="0"/>
          </a:p>
          <a:p>
            <a:pPr marL="0" indent="0">
              <a:buNone/>
            </a:pPr>
            <a:r>
              <a:rPr lang="en-US" sz="2000" dirty="0"/>
              <a:t>public </a:t>
            </a:r>
            <a:r>
              <a:rPr lang="en-US" sz="2000" dirty="0" err="1"/>
              <a:t>StepDialogInterface</a:t>
            </a:r>
            <a:r>
              <a:rPr lang="en-US" sz="2000" dirty="0"/>
              <a:t> </a:t>
            </a:r>
            <a:r>
              <a:rPr lang="en-US" sz="2000" dirty="0" err="1"/>
              <a:t>getDialog</a:t>
            </a:r>
            <a:r>
              <a:rPr lang="en-US" sz="2000" dirty="0"/>
              <a:t>()</a:t>
            </a:r>
          </a:p>
          <a:p>
            <a:pPr marL="0" indent="0">
              <a:buNone/>
            </a:pPr>
            <a:r>
              <a:rPr lang="en-US" sz="2000" dirty="0"/>
              <a:t>public </a:t>
            </a:r>
            <a:r>
              <a:rPr lang="en-US" sz="2000" dirty="0" err="1"/>
              <a:t>StepInterface</a:t>
            </a:r>
            <a:r>
              <a:rPr lang="en-US" sz="2000" dirty="0"/>
              <a:t> </a:t>
            </a:r>
            <a:r>
              <a:rPr lang="en-US" sz="2000" dirty="0" err="1"/>
              <a:t>getStep</a:t>
            </a:r>
            <a:r>
              <a:rPr lang="en-US" sz="2000" dirty="0"/>
              <a:t>()</a:t>
            </a:r>
          </a:p>
          <a:p>
            <a:pPr marL="0" indent="0">
              <a:buNone/>
            </a:pPr>
            <a:r>
              <a:rPr lang="en-US" sz="2000" dirty="0"/>
              <a:t>public </a:t>
            </a:r>
            <a:r>
              <a:rPr lang="en-US" sz="2000" dirty="0" err="1"/>
              <a:t>StepDataInterface</a:t>
            </a:r>
            <a:r>
              <a:rPr lang="en-US" sz="2000" dirty="0"/>
              <a:t> </a:t>
            </a:r>
            <a:r>
              <a:rPr lang="en-US" sz="2000" dirty="0" err="1"/>
              <a:t>getStepData</a:t>
            </a:r>
            <a:r>
              <a:rPr lang="en-US" sz="2000" dirty="0"/>
              <a:t>()</a:t>
            </a:r>
          </a:p>
          <a:p>
            <a:pPr marL="0" indent="0">
              <a:buNone/>
            </a:pPr>
            <a:endParaRPr lang="en-US" sz="2000" dirty="0"/>
          </a:p>
          <a:p>
            <a:pPr marL="0" indent="0">
              <a:buNone/>
            </a:pPr>
            <a:r>
              <a:rPr lang="en-US" sz="2000" dirty="0"/>
              <a:t>Each of these methods returns a new instance of the plugin class implementing </a:t>
            </a:r>
            <a:r>
              <a:rPr lang="en-US" sz="2000" dirty="0" err="1"/>
              <a:t>StepDialogInterface</a:t>
            </a:r>
            <a:r>
              <a:rPr lang="en-US" sz="2000" dirty="0"/>
              <a:t>, </a:t>
            </a:r>
            <a:r>
              <a:rPr lang="en-US" sz="2000" dirty="0" err="1"/>
              <a:t>StepInterface</a:t>
            </a:r>
            <a:r>
              <a:rPr lang="en-US" sz="2000" dirty="0"/>
              <a:t>, and </a:t>
            </a:r>
            <a:r>
              <a:rPr lang="en-US" sz="2000" dirty="0" err="1"/>
              <a:t>StepDataInterface</a:t>
            </a:r>
            <a:r>
              <a:rPr lang="en-US" sz="2000" dirty="0"/>
              <a:t>.</a:t>
            </a:r>
          </a:p>
        </p:txBody>
      </p:sp>
    </p:spTree>
    <p:extLst>
      <p:ext uri="{BB962C8B-B14F-4D97-AF65-F5344CB8AC3E}">
        <p14:creationId xmlns:p14="http://schemas.microsoft.com/office/powerpoint/2010/main" val="40463316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Maintain Step Settings</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b="1" dirty="0"/>
              <a:t>Report Step Changes to the Row Stream</a:t>
            </a:r>
            <a:endParaRPr lang="en-US" sz="2000" dirty="0"/>
          </a:p>
          <a:p>
            <a:pPr marL="0" indent="0">
              <a:buNone/>
            </a:pPr>
            <a:r>
              <a:rPr lang="en-US" sz="2000" dirty="0"/>
              <a:t>PDI needs to know how a step affects the row structure. A step may be adding or removing fields, as well as modifying the metadata of a field. The method implementing this aspect of a step plugin is </a:t>
            </a:r>
            <a:r>
              <a:rPr lang="en-US" sz="2000" dirty="0" err="1"/>
              <a:t>getFields</a:t>
            </a:r>
            <a:r>
              <a:rPr lang="en-US" sz="2000" dirty="0"/>
              <a:t>().</a:t>
            </a:r>
          </a:p>
          <a:p>
            <a:pPr marL="0" indent="0">
              <a:buNone/>
            </a:pPr>
            <a:endParaRPr lang="en-US" sz="2000" dirty="0"/>
          </a:p>
          <a:p>
            <a:pPr marL="0" indent="0">
              <a:buNone/>
            </a:pPr>
            <a:r>
              <a:rPr lang="en-US" sz="2000" b="1" dirty="0"/>
              <a:t>public void </a:t>
            </a:r>
            <a:r>
              <a:rPr lang="en-US" sz="2000" b="1" dirty="0" err="1"/>
              <a:t>getFields</a:t>
            </a:r>
            <a:r>
              <a:rPr lang="en-US" sz="2000" b="1" dirty="0"/>
              <a:t>()</a:t>
            </a:r>
          </a:p>
          <a:p>
            <a:pPr marL="0" indent="0">
              <a:buNone/>
            </a:pPr>
            <a:r>
              <a:rPr lang="en-US" sz="2000" dirty="0"/>
              <a:t>Given a description of the input rows, the plugin modifies it to match the structure for its output fields. The implementation modifies the passed in </a:t>
            </a:r>
            <a:r>
              <a:rPr lang="en-US" sz="2000" dirty="0" err="1"/>
              <a:t>RowMetaInterface</a:t>
            </a:r>
            <a:r>
              <a:rPr lang="en-US" sz="2000" dirty="0"/>
              <a:t> object to reflect changes to the row stream. A step adds fields to the row structure. This is done by creating </a:t>
            </a:r>
            <a:r>
              <a:rPr lang="en-US" sz="2000" dirty="0" err="1"/>
              <a:t>ValueMeta</a:t>
            </a:r>
            <a:r>
              <a:rPr lang="en-US" sz="2000" dirty="0"/>
              <a:t> objects, such as the PDI default implementation of </a:t>
            </a:r>
            <a:r>
              <a:rPr lang="en-US" sz="2000" dirty="0" err="1"/>
              <a:t>ValueMetaInterface</a:t>
            </a:r>
            <a:r>
              <a:rPr lang="en-US" sz="2000" dirty="0"/>
              <a:t>, and appending them to the </a:t>
            </a:r>
            <a:r>
              <a:rPr lang="en-US" sz="2000" dirty="0" err="1"/>
              <a:t>RowMetaInterface</a:t>
            </a:r>
            <a:r>
              <a:rPr lang="en-US" sz="2000" dirty="0"/>
              <a:t> object. The Working with Fields section goes into deeper detail about </a:t>
            </a:r>
            <a:r>
              <a:rPr lang="en-US" sz="2000" dirty="0" err="1"/>
              <a:t>ValueMetaInterface</a:t>
            </a:r>
            <a:r>
              <a:rPr lang="en-US" sz="2000" dirty="0"/>
              <a:t>. </a:t>
            </a:r>
          </a:p>
          <a:p>
            <a:pPr marL="0" indent="0">
              <a:buNone/>
            </a:pPr>
            <a:r>
              <a:rPr lang="en-US" sz="2000" dirty="0"/>
              <a:t>This sample transformation uses two steps. The Demo step adds the field, </a:t>
            </a:r>
            <a:r>
              <a:rPr lang="en-US" sz="2000" dirty="0" err="1"/>
              <a:t>demo_field</a:t>
            </a:r>
            <a:r>
              <a:rPr lang="en-US" sz="2000" dirty="0"/>
              <a:t>, to empty rows produced by the Generate Rows step. </a:t>
            </a:r>
          </a:p>
        </p:txBody>
      </p:sp>
    </p:spTree>
    <p:extLst>
      <p:ext uri="{BB962C8B-B14F-4D97-AF65-F5344CB8AC3E}">
        <p14:creationId xmlns:p14="http://schemas.microsoft.com/office/powerpoint/2010/main" val="39177978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b="1" dirty="0"/>
              <a:t>Maintain Step Settings</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Validate Step Settings</a:t>
            </a:r>
          </a:p>
          <a:p>
            <a:pPr marL="0" indent="0">
              <a:buNone/>
            </a:pPr>
            <a:r>
              <a:rPr lang="en-US" sz="2000" dirty="0"/>
              <a:t>Spoon supports a Validate Transformation feature, which triggers a self-check of all steps.  PDI invokes the check() method of each step on the canvas, allowing each step to validate its settings.</a:t>
            </a:r>
          </a:p>
          <a:p>
            <a:pPr marL="0" indent="0">
              <a:buNone/>
            </a:pPr>
            <a:endParaRPr lang="en-US" sz="2000" dirty="0"/>
          </a:p>
          <a:p>
            <a:pPr marL="0" indent="0">
              <a:buNone/>
            </a:pPr>
            <a:r>
              <a:rPr lang="en-US" sz="2000" b="1" dirty="0"/>
              <a:t>public void check()</a:t>
            </a:r>
          </a:p>
          <a:p>
            <a:pPr marL="0" indent="0">
              <a:buNone/>
            </a:pPr>
            <a:r>
              <a:rPr lang="en-US" sz="2000" dirty="0"/>
              <a:t>Each step has the opportunity to validate its settings and verify that the configuration given by the user is reasonable. In addition, a step checks if it is connected to preceding or following steps, if the nature of the step requires that kind of connection. An input step may expect to not have a preceding step for example. The check method passes in a list of check remarks, to which the method appends its validation results. Spoon displays the list of remarks collected from the steps, allowing you to take corrective action in case there are validation warnings or errors.</a:t>
            </a:r>
          </a:p>
        </p:txBody>
      </p:sp>
    </p:spTree>
    <p:extLst>
      <p:ext uri="{BB962C8B-B14F-4D97-AF65-F5344CB8AC3E}">
        <p14:creationId xmlns:p14="http://schemas.microsoft.com/office/powerpoint/2010/main" val="34117129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fontScale="90000"/>
          </a:bodyPr>
          <a:lstStyle/>
          <a:p>
            <a:r>
              <a:rPr lang="en-US" dirty="0"/>
              <a:t>Implement the Step Settings Dialog Box</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Java Interface	</a:t>
            </a:r>
            <a:r>
              <a:rPr lang="en-US" sz="2000" dirty="0" err="1"/>
              <a:t>org.pentaho.di.trans.step.StepDialogInterface</a:t>
            </a:r>
            <a:r>
              <a:rPr lang="en-US" sz="2000" dirty="0"/>
              <a:t> </a:t>
            </a:r>
          </a:p>
          <a:p>
            <a:pPr marL="0" indent="0">
              <a:buNone/>
            </a:pPr>
            <a:r>
              <a:rPr lang="en-US" sz="2000" dirty="0"/>
              <a:t>Base class	</a:t>
            </a:r>
            <a:r>
              <a:rPr lang="en-US" sz="2000" dirty="0" err="1"/>
              <a:t>org.pentaho.di.ui.trans.step.BaseStepDialog</a:t>
            </a:r>
            <a:r>
              <a:rPr lang="en-US" sz="2000" dirty="0"/>
              <a:t> </a:t>
            </a:r>
          </a:p>
          <a:p>
            <a:pPr marL="0" indent="0">
              <a:buNone/>
            </a:pPr>
            <a:endParaRPr lang="en-US" sz="2000" dirty="0"/>
          </a:p>
          <a:p>
            <a:pPr marL="0" indent="0">
              <a:buNone/>
            </a:pPr>
            <a:r>
              <a:rPr lang="en-US" sz="2000" b="1" dirty="0"/>
              <a:t>Maintain the Dialog for Step Settings</a:t>
            </a:r>
          </a:p>
          <a:p>
            <a:pPr marL="0" indent="0">
              <a:buNone/>
            </a:pPr>
            <a:r>
              <a:rPr lang="en-US" sz="2000" dirty="0"/>
              <a:t>The dialog class is responsible for constructing and opening the settings dialog for the step. Whenever you open the step settings in Spoon, the system instantiates the dialog class passing in the </a:t>
            </a:r>
            <a:r>
              <a:rPr lang="en-US" sz="2000" dirty="0" err="1"/>
              <a:t>StepMetaInterface</a:t>
            </a:r>
            <a:r>
              <a:rPr lang="en-US" sz="2000" dirty="0"/>
              <a:t> object and calling open() on the dialog. SWT is the native windowing environment of Spoon and is the framework used for implementing step dialogs. </a:t>
            </a:r>
          </a:p>
        </p:txBody>
      </p:sp>
    </p:spTree>
    <p:extLst>
      <p:ext uri="{BB962C8B-B14F-4D97-AF65-F5344CB8AC3E}">
        <p14:creationId xmlns:p14="http://schemas.microsoft.com/office/powerpoint/2010/main" val="2189440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fontScale="90000"/>
          </a:bodyPr>
          <a:lstStyle/>
          <a:p>
            <a:r>
              <a:rPr lang="en-US" dirty="0"/>
              <a:t>Implement the Step Settings Dialog Box</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400" dirty="0"/>
              <a:t>public String open()</a:t>
            </a:r>
          </a:p>
          <a:p>
            <a:pPr marL="0" indent="0">
              <a:buNone/>
            </a:pPr>
            <a:r>
              <a:rPr lang="en-US" sz="2400" dirty="0"/>
              <a:t>This method returns only after the dialog has been confirmed or cancelled. The method must conform to these rules. </a:t>
            </a:r>
          </a:p>
          <a:p>
            <a:pPr marL="0" indent="0">
              <a:buNone/>
            </a:pPr>
            <a:r>
              <a:rPr lang="en-US" sz="2400" dirty="0"/>
              <a:t>If the dialog is confirmed</a:t>
            </a:r>
          </a:p>
          <a:p>
            <a:pPr marL="457200" lvl="1" indent="0">
              <a:buNone/>
            </a:pPr>
            <a:r>
              <a:rPr lang="en-US" sz="1800" dirty="0"/>
              <a:t>The </a:t>
            </a:r>
            <a:r>
              <a:rPr lang="en-US" sz="1800" dirty="0" err="1"/>
              <a:t>StepMetaInterface</a:t>
            </a:r>
            <a:r>
              <a:rPr lang="en-US" sz="1800" dirty="0"/>
              <a:t> object must be updated to reflect the new step settings</a:t>
            </a:r>
          </a:p>
          <a:p>
            <a:pPr marL="457200" lvl="1" indent="0">
              <a:buNone/>
            </a:pPr>
            <a:r>
              <a:rPr lang="en-US" sz="1800" dirty="0"/>
              <a:t>If you changed any step settings, the Changed flag of the </a:t>
            </a:r>
            <a:r>
              <a:rPr lang="en-US" sz="1800" dirty="0" err="1"/>
              <a:t>StepMetaInterface</a:t>
            </a:r>
            <a:r>
              <a:rPr lang="en-US" sz="1800" dirty="0"/>
              <a:t> object flag must be set to true</a:t>
            </a:r>
          </a:p>
          <a:p>
            <a:pPr marL="457200" lvl="1" indent="0">
              <a:buNone/>
            </a:pPr>
            <a:r>
              <a:rPr lang="en-US" sz="1800" dirty="0"/>
              <a:t>open() returns the name of the step</a:t>
            </a:r>
          </a:p>
          <a:p>
            <a:pPr marL="0" indent="0">
              <a:buNone/>
            </a:pPr>
            <a:r>
              <a:rPr lang="en-US" sz="2400" dirty="0"/>
              <a:t>If the dialog is cancelled</a:t>
            </a:r>
          </a:p>
          <a:p>
            <a:pPr marL="457200" lvl="1" indent="0">
              <a:buNone/>
            </a:pPr>
            <a:r>
              <a:rPr lang="en-US" sz="1800" dirty="0"/>
              <a:t>The </a:t>
            </a:r>
            <a:r>
              <a:rPr lang="en-US" sz="1800" dirty="0" err="1"/>
              <a:t>StepMetaInterface</a:t>
            </a:r>
            <a:r>
              <a:rPr lang="en-US" sz="1800" dirty="0"/>
              <a:t> object must not be changed</a:t>
            </a:r>
          </a:p>
          <a:p>
            <a:pPr marL="457200" lvl="1" indent="0">
              <a:buNone/>
            </a:pPr>
            <a:r>
              <a:rPr lang="en-US" sz="1800" dirty="0"/>
              <a:t>The Changed flag of the </a:t>
            </a:r>
            <a:r>
              <a:rPr lang="en-US" sz="1800" dirty="0" err="1"/>
              <a:t>StepMetaInterface</a:t>
            </a:r>
            <a:r>
              <a:rPr lang="en-US" sz="1800" dirty="0"/>
              <a:t> object must be set to the value it had at the time the dialog opened</a:t>
            </a:r>
          </a:p>
          <a:p>
            <a:pPr marL="457200" lvl="1" indent="0">
              <a:buNone/>
            </a:pPr>
            <a:r>
              <a:rPr lang="en-US" sz="1800" dirty="0"/>
              <a:t>open() must return null</a:t>
            </a:r>
          </a:p>
          <a:p>
            <a:pPr marL="0" indent="0">
              <a:buNone/>
            </a:pPr>
            <a:r>
              <a:rPr lang="en-US" sz="2000" dirty="0"/>
              <a:t>The </a:t>
            </a:r>
            <a:r>
              <a:rPr lang="en-US" sz="2000" dirty="0" err="1"/>
              <a:t>StepMetaInterface</a:t>
            </a:r>
            <a:r>
              <a:rPr lang="en-US" sz="2000" dirty="0"/>
              <a:t> object has an internal Changed flag that is accessible using </a:t>
            </a:r>
            <a:r>
              <a:rPr lang="en-US" sz="2000" dirty="0" err="1"/>
              <a:t>hasChanged</a:t>
            </a:r>
            <a:r>
              <a:rPr lang="en-US" sz="2000" dirty="0"/>
              <a:t>() and </a:t>
            </a:r>
            <a:r>
              <a:rPr lang="en-US" sz="2000" dirty="0" err="1"/>
              <a:t>setChanged</a:t>
            </a:r>
            <a:r>
              <a:rPr lang="en-US" sz="2000" dirty="0"/>
              <a:t>(). Spoon decides whether the transformation has unsaved changes based on the Changed flag, so it is important for the dialog to set the flag appropriately. </a:t>
            </a:r>
            <a:endParaRPr lang="en-US" sz="2200" dirty="0"/>
          </a:p>
        </p:txBody>
      </p:sp>
    </p:spTree>
    <p:extLst>
      <p:ext uri="{BB962C8B-B14F-4D97-AF65-F5344CB8AC3E}">
        <p14:creationId xmlns:p14="http://schemas.microsoft.com/office/powerpoint/2010/main" val="6023620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Process Rows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200" dirty="0"/>
              <a:t>Java Interface	</a:t>
            </a:r>
            <a:r>
              <a:rPr lang="en-US" sz="2200" dirty="0" err="1"/>
              <a:t>org.pentaho.di.trans.step.StepInterface</a:t>
            </a:r>
            <a:r>
              <a:rPr lang="en-US" sz="2200" dirty="0"/>
              <a:t>  </a:t>
            </a:r>
          </a:p>
          <a:p>
            <a:pPr marL="0" indent="0">
              <a:buNone/>
            </a:pPr>
            <a:r>
              <a:rPr lang="en-US" sz="2200" dirty="0"/>
              <a:t>Base class	</a:t>
            </a:r>
            <a:r>
              <a:rPr lang="en-US" sz="2200" dirty="0" err="1"/>
              <a:t>org.pentaho.di.trans.step.BaseStep</a:t>
            </a:r>
            <a:endParaRPr lang="en-US" sz="2200" dirty="0"/>
          </a:p>
          <a:p>
            <a:pPr marL="0" indent="0">
              <a:buNone/>
            </a:pPr>
            <a:r>
              <a:rPr lang="en-US" sz="2200" dirty="0"/>
              <a:t>The class implementing </a:t>
            </a:r>
            <a:r>
              <a:rPr lang="en-US" sz="2200" dirty="0" err="1"/>
              <a:t>StepInterface</a:t>
            </a:r>
            <a:r>
              <a:rPr lang="en-US" sz="2200" dirty="0"/>
              <a:t> is responsible for the actual row processing when the transformation runs. </a:t>
            </a:r>
          </a:p>
          <a:p>
            <a:pPr marL="0" indent="0">
              <a:buNone/>
            </a:pPr>
            <a:r>
              <a:rPr lang="en-US" sz="2200" dirty="0"/>
              <a:t>The implementing class can rely on the base class and has only three important methods it implements itself. The three methods implement the step life cycle during transformation execution: initialization, row processing, and clean-up. </a:t>
            </a:r>
          </a:p>
          <a:p>
            <a:pPr marL="0" indent="0">
              <a:buNone/>
            </a:pPr>
            <a:endParaRPr lang="en-US" sz="2200" dirty="0"/>
          </a:p>
          <a:p>
            <a:pPr marL="0" indent="0">
              <a:buNone/>
            </a:pPr>
            <a:r>
              <a:rPr lang="en-US" sz="2200" dirty="0"/>
              <a:t>During initialization PDI calls the </a:t>
            </a:r>
            <a:r>
              <a:rPr lang="en-US" sz="2200" dirty="0" err="1"/>
              <a:t>init</a:t>
            </a:r>
            <a:r>
              <a:rPr lang="en-US" sz="2200" dirty="0"/>
              <a:t>() method of the step once. After all steps have initialized, PDI calls </a:t>
            </a:r>
            <a:r>
              <a:rPr lang="en-US" sz="2200" dirty="0" err="1"/>
              <a:t>processRow</a:t>
            </a:r>
            <a:r>
              <a:rPr lang="en-US" sz="2200" dirty="0"/>
              <a:t>() repeatedly until the step signals that it is done processing all rows. After the step is finished processing rows, PDI calls dispose(). </a:t>
            </a:r>
          </a:p>
          <a:p>
            <a:pPr marL="0" indent="0">
              <a:buNone/>
            </a:pPr>
            <a:r>
              <a:rPr lang="en-US" sz="2200" dirty="0"/>
              <a:t>The method signatures have a </a:t>
            </a:r>
            <a:r>
              <a:rPr lang="en-US" sz="2200" dirty="0" err="1"/>
              <a:t>StepMetaInterface</a:t>
            </a:r>
            <a:r>
              <a:rPr lang="en-US" sz="2200" dirty="0"/>
              <a:t> object and a </a:t>
            </a:r>
            <a:r>
              <a:rPr lang="en-US" sz="2200" dirty="0" err="1"/>
              <a:t>StepDataInterface</a:t>
            </a:r>
            <a:r>
              <a:rPr lang="en-US" sz="2200" dirty="0"/>
              <a:t> object. Both objects can be safely cast down to the specific implementation classes of the step. </a:t>
            </a:r>
          </a:p>
        </p:txBody>
      </p:sp>
    </p:spTree>
    <p:extLst>
      <p:ext uri="{BB962C8B-B14F-4D97-AF65-F5344CB8AC3E}">
        <p14:creationId xmlns:p14="http://schemas.microsoft.com/office/powerpoint/2010/main" val="341591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Pentaho BA Server : EE vs. CE</a:t>
            </a:r>
          </a:p>
        </p:txBody>
      </p:sp>
      <p:pic>
        <p:nvPicPr>
          <p:cNvPr id="5" name="Picture 4"/>
          <p:cNvPicPr>
            <a:picLocks noChangeAspect="1"/>
          </p:cNvPicPr>
          <p:nvPr/>
        </p:nvPicPr>
        <p:blipFill>
          <a:blip r:embed="rId2"/>
          <a:stretch>
            <a:fillRect/>
          </a:stretch>
        </p:blipFill>
        <p:spPr>
          <a:xfrm>
            <a:off x="1073776" y="1455984"/>
            <a:ext cx="10044448" cy="5060726"/>
          </a:xfrm>
          <a:prstGeom prst="rect">
            <a:avLst/>
          </a:prstGeom>
        </p:spPr>
      </p:pic>
    </p:spTree>
    <p:extLst>
      <p:ext uri="{BB962C8B-B14F-4D97-AF65-F5344CB8AC3E}">
        <p14:creationId xmlns:p14="http://schemas.microsoft.com/office/powerpoint/2010/main" val="42276790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Process Rows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200" dirty="0"/>
              <a:t>Java Interface	</a:t>
            </a:r>
            <a:r>
              <a:rPr lang="en-US" sz="2200" dirty="0" err="1"/>
              <a:t>org.pentaho.di.trans.step.StepInterface</a:t>
            </a:r>
            <a:r>
              <a:rPr lang="en-US" sz="2200" dirty="0"/>
              <a:t>  </a:t>
            </a:r>
          </a:p>
          <a:p>
            <a:pPr marL="0" indent="0">
              <a:buNone/>
            </a:pPr>
            <a:r>
              <a:rPr lang="en-US" sz="2200" dirty="0"/>
              <a:t>Base class	</a:t>
            </a:r>
            <a:r>
              <a:rPr lang="en-US" sz="2200" dirty="0" err="1"/>
              <a:t>org.pentaho.di.trans.step.BaseStep</a:t>
            </a:r>
            <a:endParaRPr lang="en-US" sz="2200" dirty="0"/>
          </a:p>
          <a:p>
            <a:pPr marL="0" indent="0">
              <a:buNone/>
            </a:pPr>
            <a:r>
              <a:rPr lang="en-US" sz="2200" dirty="0"/>
              <a:t>The class implementing </a:t>
            </a:r>
            <a:r>
              <a:rPr lang="en-US" sz="2200" dirty="0" err="1"/>
              <a:t>StepInterface</a:t>
            </a:r>
            <a:r>
              <a:rPr lang="en-US" sz="2200" dirty="0"/>
              <a:t> is responsible for the actual row processing when the transformation runs. </a:t>
            </a:r>
          </a:p>
          <a:p>
            <a:pPr marL="0" indent="0">
              <a:buNone/>
            </a:pPr>
            <a:r>
              <a:rPr lang="en-US" sz="2200" dirty="0"/>
              <a:t>The implementing class can rely on the base class and has only three important methods it implements itself. The three methods implement the step life cycle during transformation execution: initialization, row processing, and clean-up. </a:t>
            </a:r>
          </a:p>
          <a:p>
            <a:pPr marL="0" indent="0">
              <a:buNone/>
            </a:pPr>
            <a:endParaRPr lang="en-US" sz="2200" dirty="0"/>
          </a:p>
          <a:p>
            <a:pPr marL="0" indent="0">
              <a:buNone/>
            </a:pPr>
            <a:r>
              <a:rPr lang="en-US" sz="2200" dirty="0"/>
              <a:t>During initialization PDI calls the </a:t>
            </a:r>
            <a:r>
              <a:rPr lang="en-US" sz="2200" dirty="0" err="1"/>
              <a:t>init</a:t>
            </a:r>
            <a:r>
              <a:rPr lang="en-US" sz="2200" dirty="0"/>
              <a:t>() method of the step once. After all steps have initialized, PDI calls </a:t>
            </a:r>
            <a:r>
              <a:rPr lang="en-US" sz="2200" dirty="0" err="1"/>
              <a:t>processRow</a:t>
            </a:r>
            <a:r>
              <a:rPr lang="en-US" sz="2200" dirty="0"/>
              <a:t>() repeatedly until the step signals that it is done processing all rows. After the step is finished processing rows, PDI calls dispose(). </a:t>
            </a:r>
          </a:p>
          <a:p>
            <a:pPr marL="0" indent="0">
              <a:buNone/>
            </a:pPr>
            <a:r>
              <a:rPr lang="en-US" sz="2200" dirty="0"/>
              <a:t>The method signatures have a </a:t>
            </a:r>
            <a:r>
              <a:rPr lang="en-US" sz="2200" dirty="0" err="1"/>
              <a:t>StepMetaInterface</a:t>
            </a:r>
            <a:r>
              <a:rPr lang="en-US" sz="2200" dirty="0"/>
              <a:t> object and a </a:t>
            </a:r>
            <a:r>
              <a:rPr lang="en-US" sz="2200" dirty="0" err="1"/>
              <a:t>StepDataInterface</a:t>
            </a:r>
            <a:r>
              <a:rPr lang="en-US" sz="2200" dirty="0"/>
              <a:t> object. Both objects can be safely cast down to the specific implementation classes of the step. </a:t>
            </a:r>
          </a:p>
        </p:txBody>
      </p:sp>
    </p:spTree>
    <p:extLst>
      <p:ext uri="{BB962C8B-B14F-4D97-AF65-F5344CB8AC3E}">
        <p14:creationId xmlns:p14="http://schemas.microsoft.com/office/powerpoint/2010/main" val="7536549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Process Rows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Aside from the methods it needs to implement, there is one additional and very important rule: the class must not declare any fields. All variables must be kept as part of the class implementing </a:t>
            </a:r>
            <a:r>
              <a:rPr lang="en-US" sz="2000" dirty="0" err="1"/>
              <a:t>StepDataInterface</a:t>
            </a:r>
            <a:r>
              <a:rPr lang="en-US" sz="2000" dirty="0"/>
              <a:t>. </a:t>
            </a:r>
          </a:p>
          <a:p>
            <a:pPr marL="0" indent="0">
              <a:buNone/>
            </a:pPr>
            <a:r>
              <a:rPr lang="en-US" sz="2000" dirty="0"/>
              <a:t>The reason for this rule is the need to decouple step variables from instances of </a:t>
            </a:r>
            <a:r>
              <a:rPr lang="en-US" sz="2000" dirty="0" err="1"/>
              <a:t>StepInterface</a:t>
            </a:r>
            <a:r>
              <a:rPr lang="en-US" sz="2000" dirty="0"/>
              <a:t>. This enables PDI to implement different threading models to execute a transformation.</a:t>
            </a:r>
          </a:p>
          <a:p>
            <a:pPr marL="0" indent="0">
              <a:buNone/>
            </a:pPr>
            <a:endParaRPr lang="en-US" sz="2000" b="1" dirty="0"/>
          </a:p>
          <a:p>
            <a:pPr marL="0" indent="0">
              <a:buNone/>
            </a:pPr>
            <a:r>
              <a:rPr lang="en-US" sz="2000" b="1" dirty="0"/>
              <a:t>Step Initialization</a:t>
            </a:r>
          </a:p>
          <a:p>
            <a:pPr marL="0" indent="0">
              <a:buNone/>
            </a:pPr>
            <a:r>
              <a:rPr lang="en-US" sz="2000" dirty="0"/>
              <a:t>The </a:t>
            </a:r>
            <a:r>
              <a:rPr lang="en-US" sz="2000" dirty="0" err="1"/>
              <a:t>init</a:t>
            </a:r>
            <a:r>
              <a:rPr lang="en-US" sz="2000" dirty="0"/>
              <a:t>() method is called when a transformation is preparing to start execution. </a:t>
            </a:r>
          </a:p>
          <a:p>
            <a:pPr marL="0" indent="0">
              <a:buNone/>
            </a:pPr>
            <a:r>
              <a:rPr lang="en-US" sz="2000" b="1" dirty="0"/>
              <a:t>public </a:t>
            </a:r>
            <a:r>
              <a:rPr lang="en-US" sz="2000" b="1" dirty="0" err="1"/>
              <a:t>boolean</a:t>
            </a:r>
            <a:r>
              <a:rPr lang="en-US" sz="2000" b="1" dirty="0"/>
              <a:t> </a:t>
            </a:r>
            <a:r>
              <a:rPr lang="en-US" sz="2000" b="1" dirty="0" err="1"/>
              <a:t>init</a:t>
            </a:r>
            <a:r>
              <a:rPr lang="en-US" sz="2000" b="1" dirty="0"/>
              <a:t>()</a:t>
            </a:r>
          </a:p>
          <a:p>
            <a:pPr marL="0" indent="0">
              <a:buNone/>
            </a:pPr>
            <a:r>
              <a:rPr lang="en-US" sz="2000" dirty="0"/>
              <a:t>Every step is given the opportunity to do one-time initialization tasks, such as opening files or establishing database connections. For any steps derived from </a:t>
            </a:r>
            <a:r>
              <a:rPr lang="en-US" sz="2000" dirty="0" err="1"/>
              <a:t>BaseStep</a:t>
            </a:r>
            <a:r>
              <a:rPr lang="en-US" sz="2000" dirty="0"/>
              <a:t>, it is mandatory that </a:t>
            </a:r>
            <a:r>
              <a:rPr lang="en-US" sz="2000" dirty="0" err="1"/>
              <a:t>super.init</a:t>
            </a:r>
            <a:r>
              <a:rPr lang="en-US" sz="2000" dirty="0"/>
              <a:t>() is called to ensure correct behavior. The method returns true in case the step initialized correctly, it returns false if there is an initialization error. PDI will abort the execution of a transformation in case any step returns false upon initialization.</a:t>
            </a:r>
          </a:p>
        </p:txBody>
      </p:sp>
    </p:spTree>
    <p:extLst>
      <p:ext uri="{BB962C8B-B14F-4D97-AF65-F5344CB8AC3E}">
        <p14:creationId xmlns:p14="http://schemas.microsoft.com/office/powerpoint/2010/main" val="8825598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Process Rows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Once the transformation starts, it enters a tight loop, calling </a:t>
            </a:r>
            <a:r>
              <a:rPr lang="en-US" sz="2000" dirty="0" err="1"/>
              <a:t>processRow</a:t>
            </a:r>
            <a:r>
              <a:rPr lang="en-US" sz="2000" dirty="0"/>
              <a:t>() on each step until the method returns false. In most cases, each step reads a single row from the input stream, alters the row structure and fields, and passes the row on to the next step. Some steps, such as input, grouping, and sorting steps, read rows in batches, or can hold on to the read rows to perform other processing before passing them on to the next step.</a:t>
            </a:r>
          </a:p>
          <a:p>
            <a:pPr marL="0" indent="0">
              <a:buNone/>
            </a:pPr>
            <a:r>
              <a:rPr lang="en-US" sz="2000" b="1" dirty="0"/>
              <a:t>public </a:t>
            </a:r>
            <a:r>
              <a:rPr lang="en-US" sz="2000" b="1" dirty="0" err="1"/>
              <a:t>boolean</a:t>
            </a:r>
            <a:r>
              <a:rPr lang="en-US" sz="2000" b="1" dirty="0"/>
              <a:t> </a:t>
            </a:r>
            <a:r>
              <a:rPr lang="en-US" sz="2000" b="1" dirty="0" err="1"/>
              <a:t>processRow</a:t>
            </a:r>
            <a:r>
              <a:rPr lang="en-US" sz="2000" b="1" dirty="0"/>
              <a:t>()</a:t>
            </a:r>
          </a:p>
          <a:p>
            <a:pPr marL="0" indent="0">
              <a:buNone/>
            </a:pPr>
            <a:r>
              <a:rPr lang="en-US" sz="2000" dirty="0"/>
              <a:t>A PDI step queries for incoming input rows by calling </a:t>
            </a:r>
            <a:r>
              <a:rPr lang="en-US" sz="2000" dirty="0" err="1"/>
              <a:t>getRow</a:t>
            </a:r>
            <a:r>
              <a:rPr lang="en-US" sz="2000" dirty="0"/>
              <a:t>(), which is a blocking call that returns a row object or null in case there is no more input. If there is an input row, the step does the necessary row processing and calls </a:t>
            </a:r>
            <a:r>
              <a:rPr lang="en-US" sz="2000" dirty="0" err="1"/>
              <a:t>putRow</a:t>
            </a:r>
            <a:r>
              <a:rPr lang="en-US" sz="2000" dirty="0"/>
              <a:t>() to pass the row on to the next step. If there are no more rows, the step calls </a:t>
            </a:r>
            <a:r>
              <a:rPr lang="en-US" sz="2000" dirty="0" err="1"/>
              <a:t>setOutputDone</a:t>
            </a:r>
            <a:r>
              <a:rPr lang="en-US" sz="2000" dirty="0"/>
              <a:t>() and returns false.</a:t>
            </a:r>
          </a:p>
          <a:p>
            <a:pPr marL="0" indent="0">
              <a:buNone/>
            </a:pPr>
            <a:r>
              <a:rPr lang="en-US" sz="2000" dirty="0"/>
              <a:t>The method must conform to these rules.</a:t>
            </a:r>
          </a:p>
          <a:p>
            <a:r>
              <a:rPr lang="en-US" sz="2000" dirty="0"/>
              <a:t>If the step is done processing all rows, the method calls </a:t>
            </a:r>
            <a:r>
              <a:rPr lang="en-US" sz="2000" dirty="0" err="1"/>
              <a:t>setOutputDone</a:t>
            </a:r>
            <a:r>
              <a:rPr lang="en-US" sz="2000" dirty="0"/>
              <a:t>() and returns false.</a:t>
            </a:r>
          </a:p>
          <a:p>
            <a:r>
              <a:rPr lang="en-US" sz="2000" dirty="0"/>
              <a:t>If the step is not done processing all rows, the method returns true. PDI calls </a:t>
            </a:r>
            <a:r>
              <a:rPr lang="en-US" sz="2000" dirty="0" err="1"/>
              <a:t>processRow</a:t>
            </a:r>
            <a:r>
              <a:rPr lang="en-US" sz="2000" dirty="0"/>
              <a:t>() again in this case.</a:t>
            </a:r>
          </a:p>
        </p:txBody>
      </p:sp>
    </p:spTree>
    <p:extLst>
      <p:ext uri="{BB962C8B-B14F-4D97-AF65-F5344CB8AC3E}">
        <p14:creationId xmlns:p14="http://schemas.microsoft.com/office/powerpoint/2010/main" val="28242175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Process Rows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Step Clean-Up</a:t>
            </a:r>
          </a:p>
          <a:p>
            <a:pPr marL="0" indent="0">
              <a:buNone/>
            </a:pPr>
            <a:r>
              <a:rPr lang="en-US" sz="2000" dirty="0"/>
              <a:t>Once the transformation is complete, PDI calls dispose() on all steps. </a:t>
            </a:r>
          </a:p>
          <a:p>
            <a:pPr marL="0" indent="0">
              <a:buNone/>
            </a:pPr>
            <a:r>
              <a:rPr lang="en-US" sz="2000" dirty="0"/>
              <a:t>Public void dispose()</a:t>
            </a:r>
          </a:p>
          <a:p>
            <a:pPr marL="0" indent="0">
              <a:buNone/>
            </a:pPr>
            <a:r>
              <a:rPr lang="en-US" sz="2000" dirty="0"/>
              <a:t>Steps are required to </a:t>
            </a:r>
            <a:r>
              <a:rPr lang="en-US" sz="2000" dirty="0" err="1"/>
              <a:t>deallocate</a:t>
            </a:r>
            <a:r>
              <a:rPr lang="en-US" sz="2000" dirty="0"/>
              <a:t> resources allocated during </a:t>
            </a:r>
            <a:r>
              <a:rPr lang="en-US" sz="2000" dirty="0" err="1"/>
              <a:t>init</a:t>
            </a:r>
            <a:r>
              <a:rPr lang="en-US" sz="2000" dirty="0"/>
              <a:t>() or subsequent row processing. Your implementation should clear all fields of the </a:t>
            </a:r>
            <a:r>
              <a:rPr lang="en-US" sz="2000" dirty="0" err="1"/>
              <a:t>StepDataInterface</a:t>
            </a:r>
            <a:r>
              <a:rPr lang="en-US" sz="2000" dirty="0"/>
              <a:t> object, and ensure that all open files or connections are properly closed. For any steps derived from </a:t>
            </a:r>
            <a:r>
              <a:rPr lang="en-US" sz="2000" dirty="0" err="1"/>
              <a:t>BaseStep</a:t>
            </a:r>
            <a:r>
              <a:rPr lang="en-US" sz="2000" dirty="0"/>
              <a:t>, it is mandatory that </a:t>
            </a:r>
            <a:r>
              <a:rPr lang="en-US" sz="2000" dirty="0" err="1"/>
              <a:t>super.dispose</a:t>
            </a:r>
            <a:r>
              <a:rPr lang="en-US" sz="2000" dirty="0"/>
              <a:t>() is called to ensure correct </a:t>
            </a:r>
            <a:r>
              <a:rPr lang="en-US" sz="2000" dirty="0" err="1"/>
              <a:t>deallocation</a:t>
            </a:r>
            <a:r>
              <a:rPr lang="en-US" sz="2000" dirty="0"/>
              <a:t>.</a:t>
            </a:r>
          </a:p>
          <a:p>
            <a:pPr marL="0" indent="0">
              <a:buNone/>
            </a:pPr>
            <a:endParaRPr lang="en-US" sz="2000" dirty="0"/>
          </a:p>
        </p:txBody>
      </p:sp>
    </p:spTree>
    <p:extLst>
      <p:ext uri="{BB962C8B-B14F-4D97-AF65-F5344CB8AC3E}">
        <p14:creationId xmlns:p14="http://schemas.microsoft.com/office/powerpoint/2010/main" val="10316268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Store the Processing State</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Java Interface	</a:t>
            </a:r>
            <a:r>
              <a:rPr lang="en-US" sz="2000" dirty="0" err="1"/>
              <a:t>org.pentaho.di.trans.step.StepDataInterface</a:t>
            </a:r>
            <a:endParaRPr lang="en-US" sz="2000" dirty="0"/>
          </a:p>
          <a:p>
            <a:pPr marL="0" indent="0">
              <a:buNone/>
            </a:pPr>
            <a:r>
              <a:rPr lang="en-US" sz="2000" dirty="0"/>
              <a:t>Base class	</a:t>
            </a:r>
            <a:r>
              <a:rPr lang="en-US" sz="2000" dirty="0" err="1"/>
              <a:t>org.pentaho.di.trans.step.BaseStepData</a:t>
            </a:r>
            <a:endParaRPr lang="en-US" sz="2000" dirty="0"/>
          </a:p>
          <a:p>
            <a:pPr marL="0" indent="0">
              <a:buNone/>
            </a:pPr>
            <a:endParaRPr lang="en-US" sz="2000" dirty="0"/>
          </a:p>
          <a:p>
            <a:pPr marL="0" indent="0">
              <a:buNone/>
            </a:pPr>
            <a:r>
              <a:rPr lang="en-US" sz="2000" dirty="0"/>
              <a:t>The class implementing </a:t>
            </a:r>
            <a:r>
              <a:rPr lang="en-US" sz="2000" dirty="0" err="1"/>
              <a:t>StepInterface</a:t>
            </a:r>
            <a:r>
              <a:rPr lang="en-US" sz="2000" dirty="0"/>
              <a:t> does not store processing state in any of its fields. Instead an additional class implementing </a:t>
            </a:r>
            <a:r>
              <a:rPr lang="en-US" sz="2000" dirty="0" err="1"/>
              <a:t>StepDataInterface</a:t>
            </a:r>
            <a:r>
              <a:rPr lang="en-US" sz="2000" dirty="0"/>
              <a:t> is used to store processing state, including status flags, indexes, cache tables, database connections, file handles, and alike. Implementations of </a:t>
            </a:r>
            <a:r>
              <a:rPr lang="en-US" sz="2000" dirty="0" err="1"/>
              <a:t>StepDataInterface</a:t>
            </a:r>
            <a:r>
              <a:rPr lang="en-US" sz="2000" dirty="0"/>
              <a:t> declare the fields used during row processing and add </a:t>
            </a:r>
            <a:r>
              <a:rPr lang="en-US" sz="2000" dirty="0" err="1"/>
              <a:t>accessor</a:t>
            </a:r>
            <a:r>
              <a:rPr lang="en-US" sz="2000" dirty="0"/>
              <a:t> functions.  In essence the class implementing </a:t>
            </a:r>
            <a:r>
              <a:rPr lang="en-US" sz="2000" dirty="0" err="1"/>
              <a:t>StepDataInterface</a:t>
            </a:r>
            <a:r>
              <a:rPr lang="en-US" sz="2000" dirty="0"/>
              <a:t> is used as a place for field variables during row processing.</a:t>
            </a:r>
          </a:p>
          <a:p>
            <a:pPr marL="0" indent="0">
              <a:buNone/>
            </a:pPr>
            <a:endParaRPr lang="en-US" sz="2000" dirty="0"/>
          </a:p>
          <a:p>
            <a:pPr marL="0" indent="0">
              <a:buNone/>
            </a:pPr>
            <a:r>
              <a:rPr lang="en-US" sz="2000" dirty="0"/>
              <a:t>PDI creates instances of the class implementing </a:t>
            </a:r>
            <a:r>
              <a:rPr lang="en-US" sz="2000" dirty="0" err="1"/>
              <a:t>StepDataInterface</a:t>
            </a:r>
            <a:r>
              <a:rPr lang="en-US" sz="2000" dirty="0"/>
              <a:t> at the appropriate time and passes it on to the </a:t>
            </a:r>
            <a:r>
              <a:rPr lang="en-US" sz="2000" dirty="0" err="1"/>
              <a:t>StepInterface</a:t>
            </a:r>
            <a:r>
              <a:rPr lang="en-US" sz="2000" dirty="0"/>
              <a:t> object in the appropriate method calls. The base class already implements all necessary interactions with PDI and there is no need to override any base class methods.</a:t>
            </a:r>
          </a:p>
        </p:txBody>
      </p:sp>
    </p:spTree>
    <p:extLst>
      <p:ext uri="{BB962C8B-B14F-4D97-AF65-F5344CB8AC3E}">
        <p14:creationId xmlns:p14="http://schemas.microsoft.com/office/powerpoint/2010/main" val="1445971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Store the Processing State</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Java Interface	</a:t>
            </a:r>
            <a:r>
              <a:rPr lang="en-US" sz="2000" dirty="0" err="1"/>
              <a:t>org.pentaho.di.trans.step.StepDataInterface</a:t>
            </a:r>
            <a:endParaRPr lang="en-US" sz="2000" dirty="0"/>
          </a:p>
          <a:p>
            <a:pPr marL="0" indent="0">
              <a:buNone/>
            </a:pPr>
            <a:r>
              <a:rPr lang="en-US" sz="2000" dirty="0"/>
              <a:t>Base class	</a:t>
            </a:r>
            <a:r>
              <a:rPr lang="en-US" sz="2000" dirty="0" err="1"/>
              <a:t>org.pentaho.di.trans.step.BaseStepData</a:t>
            </a:r>
            <a:endParaRPr lang="en-US" sz="2000" dirty="0"/>
          </a:p>
          <a:p>
            <a:pPr marL="0" indent="0">
              <a:buNone/>
            </a:pPr>
            <a:endParaRPr lang="en-US" sz="2000" dirty="0"/>
          </a:p>
          <a:p>
            <a:pPr marL="0" indent="0">
              <a:buNone/>
            </a:pPr>
            <a:r>
              <a:rPr lang="en-US" sz="2000" dirty="0"/>
              <a:t>The class implementing </a:t>
            </a:r>
            <a:r>
              <a:rPr lang="en-US" sz="2000" dirty="0" err="1"/>
              <a:t>StepInterface</a:t>
            </a:r>
            <a:r>
              <a:rPr lang="en-US" sz="2000" dirty="0"/>
              <a:t> does not store processing state in any of its fields. Instead an additional class implementing </a:t>
            </a:r>
            <a:r>
              <a:rPr lang="en-US" sz="2000" dirty="0" err="1"/>
              <a:t>StepDataInterface</a:t>
            </a:r>
            <a:r>
              <a:rPr lang="en-US" sz="2000" dirty="0"/>
              <a:t> is used to store processing state, including status flags, indexes, cache tables, database connections, file handles, and alike. Implementations of </a:t>
            </a:r>
            <a:r>
              <a:rPr lang="en-US" sz="2000" dirty="0" err="1"/>
              <a:t>StepDataInterface</a:t>
            </a:r>
            <a:r>
              <a:rPr lang="en-US" sz="2000" dirty="0"/>
              <a:t> declare the fields used during row processing and add </a:t>
            </a:r>
            <a:r>
              <a:rPr lang="en-US" sz="2000" dirty="0" err="1"/>
              <a:t>accessor</a:t>
            </a:r>
            <a:r>
              <a:rPr lang="en-US" sz="2000" dirty="0"/>
              <a:t> functions.  In essence the class implementing </a:t>
            </a:r>
            <a:r>
              <a:rPr lang="en-US" sz="2000" dirty="0" err="1"/>
              <a:t>StepDataInterface</a:t>
            </a:r>
            <a:r>
              <a:rPr lang="en-US" sz="2000" dirty="0"/>
              <a:t> is used as a place for field variables during row processing.</a:t>
            </a:r>
          </a:p>
          <a:p>
            <a:pPr marL="0" indent="0">
              <a:buNone/>
            </a:pPr>
            <a:endParaRPr lang="en-US" sz="2000" dirty="0"/>
          </a:p>
          <a:p>
            <a:pPr marL="0" indent="0">
              <a:buNone/>
            </a:pPr>
            <a:r>
              <a:rPr lang="en-US" sz="2000" dirty="0"/>
              <a:t>PDI creates instances of the class implementing </a:t>
            </a:r>
            <a:r>
              <a:rPr lang="en-US" sz="2000" dirty="0" err="1"/>
              <a:t>StepDataInterface</a:t>
            </a:r>
            <a:r>
              <a:rPr lang="en-US" sz="2000" dirty="0"/>
              <a:t> at the appropriate time and passes it on to the </a:t>
            </a:r>
            <a:r>
              <a:rPr lang="en-US" sz="2000" dirty="0" err="1"/>
              <a:t>StepInterface</a:t>
            </a:r>
            <a:r>
              <a:rPr lang="en-US" sz="2000" dirty="0"/>
              <a:t> object in the appropriate method calls. The base class already implements all necessary interactions with PDI and there is no need to override any base class methods.</a:t>
            </a:r>
          </a:p>
        </p:txBody>
      </p:sp>
    </p:spTree>
    <p:extLst>
      <p:ext uri="{BB962C8B-B14F-4D97-AF65-F5344CB8AC3E}">
        <p14:creationId xmlns:p14="http://schemas.microsoft.com/office/powerpoint/2010/main" val="6491786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Work with Rows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A row in PDI is represented by a Java object array, Object[]. Each field value is stored at an index in the row. While the array representation is efficient to pass data around, it is not immediately clear how to determine the field names and types that go with the array. The row array itself does not carry this meta data. Also an object array representing a row usually has empty slots towards its end, so a row can accommodate additional fields efficiently.</a:t>
            </a:r>
          </a:p>
          <a:p>
            <a:pPr marL="0" indent="0">
              <a:buNone/>
            </a:pPr>
            <a:endParaRPr lang="en-US" sz="2000" dirty="0"/>
          </a:p>
          <a:p>
            <a:pPr marL="0" indent="0">
              <a:buNone/>
            </a:pPr>
            <a:r>
              <a:rPr lang="en-US" sz="2000" dirty="0"/>
              <a:t>PDI uses internal objects that implement </a:t>
            </a:r>
            <a:r>
              <a:rPr lang="en-US" sz="2000" dirty="0" err="1"/>
              <a:t>RowMetaInterface</a:t>
            </a:r>
            <a:r>
              <a:rPr lang="en-US" sz="2000" dirty="0"/>
              <a:t> to describe and manipulate row structure. Inside </a:t>
            </a:r>
            <a:r>
              <a:rPr lang="en-US" sz="2000" dirty="0" err="1"/>
              <a:t>processRow</a:t>
            </a:r>
            <a:r>
              <a:rPr lang="en-US" sz="2000" dirty="0"/>
              <a:t>() a step can retrieve the structure of incoming rows by calling </a:t>
            </a:r>
            <a:r>
              <a:rPr lang="en-US" sz="2000" dirty="0" err="1"/>
              <a:t>getInputRowMeta</a:t>
            </a:r>
            <a:r>
              <a:rPr lang="en-US" sz="2000" dirty="0"/>
              <a:t>(), which is provided by the </a:t>
            </a:r>
            <a:r>
              <a:rPr lang="en-US" sz="2000" dirty="0" err="1"/>
              <a:t>BaseStep</a:t>
            </a:r>
            <a:r>
              <a:rPr lang="en-US" sz="2000" dirty="0"/>
              <a:t> class. The step clones the </a:t>
            </a:r>
            <a:r>
              <a:rPr lang="en-US" sz="2000" dirty="0" err="1"/>
              <a:t>RowMetaInterface</a:t>
            </a:r>
            <a:r>
              <a:rPr lang="en-US" sz="2000" dirty="0"/>
              <a:t> object and passes it to </a:t>
            </a:r>
            <a:r>
              <a:rPr lang="en-US" sz="2000" dirty="0" err="1"/>
              <a:t>getFields</a:t>
            </a:r>
            <a:r>
              <a:rPr lang="en-US" sz="2000" dirty="0"/>
              <a:t>() of its meta class to reflect any changes in row structure caused by the step itself. Now, the step has </a:t>
            </a:r>
            <a:r>
              <a:rPr lang="en-US" sz="2000" dirty="0" err="1"/>
              <a:t>RowMetaInterface</a:t>
            </a:r>
            <a:r>
              <a:rPr lang="en-US" sz="2000" dirty="0"/>
              <a:t> objects describing both the input and output rows. </a:t>
            </a:r>
          </a:p>
          <a:p>
            <a:pPr marL="0" indent="0">
              <a:buNone/>
            </a:pPr>
            <a:endParaRPr lang="en-US" sz="2000" dirty="0"/>
          </a:p>
          <a:p>
            <a:pPr marL="0" indent="0">
              <a:buNone/>
            </a:pPr>
            <a:r>
              <a:rPr lang="en-US" sz="2000" dirty="0"/>
              <a:t>There is a similar object that holds information about individual row fields. PDI uses internal objects that implement </a:t>
            </a:r>
            <a:r>
              <a:rPr lang="en-US" sz="2000" dirty="0" err="1"/>
              <a:t>ValueMetaInterface</a:t>
            </a:r>
            <a:r>
              <a:rPr lang="en-US" sz="2000" dirty="0"/>
              <a:t> to describe and manipulate field information, such as field name, data type, format mask, and alike. </a:t>
            </a:r>
          </a:p>
        </p:txBody>
      </p:sp>
    </p:spTree>
    <p:extLst>
      <p:ext uri="{BB962C8B-B14F-4D97-AF65-F5344CB8AC3E}">
        <p14:creationId xmlns:p14="http://schemas.microsoft.com/office/powerpoint/2010/main" val="18113229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Work with Rows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A step looks for the indexes and types of relevant fields upon first execution of </a:t>
            </a:r>
            <a:r>
              <a:rPr lang="en-US" sz="2000" dirty="0" err="1"/>
              <a:t>processRow</a:t>
            </a:r>
            <a:r>
              <a:rPr lang="en-US" sz="2000" dirty="0"/>
              <a:t>(). These methods of </a:t>
            </a:r>
            <a:r>
              <a:rPr lang="en-US" sz="2000" dirty="0" err="1"/>
              <a:t>RowMetaInterface</a:t>
            </a:r>
            <a:r>
              <a:rPr lang="en-US" sz="2000" dirty="0"/>
              <a:t> are useful to achieve this.</a:t>
            </a:r>
          </a:p>
          <a:p>
            <a:pPr marL="0" indent="0">
              <a:buNone/>
            </a:pPr>
            <a:endParaRPr lang="en-US" sz="2000" dirty="0"/>
          </a:p>
        </p:txBody>
      </p:sp>
      <p:pic>
        <p:nvPicPr>
          <p:cNvPr id="5" name="Picture 4"/>
          <p:cNvPicPr>
            <a:picLocks noChangeAspect="1"/>
          </p:cNvPicPr>
          <p:nvPr/>
        </p:nvPicPr>
        <p:blipFill>
          <a:blip r:embed="rId3"/>
          <a:stretch>
            <a:fillRect/>
          </a:stretch>
        </p:blipFill>
        <p:spPr>
          <a:xfrm>
            <a:off x="1210144" y="2261718"/>
            <a:ext cx="9771711" cy="2952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18364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Work With Fields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1800" dirty="0" err="1"/>
              <a:t>ValueMetaInterface</a:t>
            </a:r>
            <a:r>
              <a:rPr lang="en-US" sz="1800" dirty="0"/>
              <a:t> objects are used to determine the characteristics of the row fields. They are typically obtained from a </a:t>
            </a:r>
            <a:r>
              <a:rPr lang="en-US" sz="1800" dirty="0" err="1"/>
              <a:t>RowMetaInterface</a:t>
            </a:r>
            <a:r>
              <a:rPr lang="en-US" sz="1800" dirty="0"/>
              <a:t> object, which is acquired by a call to </a:t>
            </a:r>
            <a:r>
              <a:rPr lang="en-US" sz="1800" dirty="0" err="1"/>
              <a:t>getInputRowMeta</a:t>
            </a:r>
            <a:r>
              <a:rPr lang="en-US" sz="1800" dirty="0"/>
              <a:t>(). The </a:t>
            </a:r>
            <a:r>
              <a:rPr lang="en-US" sz="1800" dirty="0" err="1"/>
              <a:t>getType</a:t>
            </a:r>
            <a:r>
              <a:rPr lang="en-US" sz="1800" dirty="0"/>
              <a:t>() method returns one of the static constants declared by </a:t>
            </a:r>
            <a:r>
              <a:rPr lang="en-US" sz="1800" dirty="0" err="1"/>
              <a:t>ValueMetaInterface</a:t>
            </a:r>
            <a:r>
              <a:rPr lang="en-US" sz="1800" dirty="0"/>
              <a:t> to indicate the PDI field type. Each field type maps to a corresponding native Java type for the actual value. The following table illustrates the mapping of the most frequently used field types.</a:t>
            </a:r>
          </a:p>
          <a:p>
            <a:pPr marL="0" indent="0">
              <a:buNone/>
            </a:pPr>
            <a:endParaRPr lang="en-US" sz="1800" dirty="0"/>
          </a:p>
        </p:txBody>
      </p:sp>
      <p:pic>
        <p:nvPicPr>
          <p:cNvPr id="5" name="Picture 4"/>
          <p:cNvPicPr>
            <a:picLocks noChangeAspect="1"/>
          </p:cNvPicPr>
          <p:nvPr/>
        </p:nvPicPr>
        <p:blipFill>
          <a:blip r:embed="rId3"/>
          <a:stretch>
            <a:fillRect/>
          </a:stretch>
        </p:blipFill>
        <p:spPr>
          <a:xfrm>
            <a:off x="838200" y="2908548"/>
            <a:ext cx="10677995" cy="3629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48559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Work With Fields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1800" dirty="0"/>
              <a:t>In addition to the data type of a field, the storage type, </a:t>
            </a:r>
            <a:r>
              <a:rPr lang="en-US" sz="1800" dirty="0" err="1"/>
              <a:t>getStorageType</a:t>
            </a:r>
            <a:r>
              <a:rPr lang="en-US" sz="1800" dirty="0"/>
              <a:t>()/</a:t>
            </a:r>
            <a:r>
              <a:rPr lang="en-US" sz="1800" dirty="0" err="1"/>
              <a:t>setStorageType</a:t>
            </a:r>
            <a:r>
              <a:rPr lang="en-US" sz="1800" dirty="0"/>
              <a:t>(), is used to interpret the actual field value in a row array. These storage types are available.</a:t>
            </a:r>
          </a:p>
          <a:p>
            <a:pPr marL="0" indent="0">
              <a:buNone/>
            </a:pPr>
            <a:endParaRPr lang="en-US" sz="1800" dirty="0"/>
          </a:p>
          <a:p>
            <a:pPr marL="0" indent="0">
              <a:buNone/>
            </a:pPr>
            <a:endParaRPr lang="en-US" sz="1800" dirty="0"/>
          </a:p>
        </p:txBody>
      </p:sp>
      <p:pic>
        <p:nvPicPr>
          <p:cNvPr id="6" name="Picture 5"/>
          <p:cNvPicPr>
            <a:picLocks noChangeAspect="1"/>
          </p:cNvPicPr>
          <p:nvPr/>
        </p:nvPicPr>
        <p:blipFill>
          <a:blip r:embed="rId3"/>
          <a:stretch>
            <a:fillRect/>
          </a:stretch>
        </p:blipFill>
        <p:spPr>
          <a:xfrm>
            <a:off x="838200" y="2379371"/>
            <a:ext cx="10611118" cy="32744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70775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Pentaho Stack: Abstract Component View</a:t>
            </a:r>
          </a:p>
        </p:txBody>
      </p:sp>
      <p:pic>
        <p:nvPicPr>
          <p:cNvPr id="5" name="Picture 4"/>
          <p:cNvPicPr>
            <a:picLocks noChangeAspect="1"/>
          </p:cNvPicPr>
          <p:nvPr/>
        </p:nvPicPr>
        <p:blipFill>
          <a:blip r:embed="rId2"/>
          <a:stretch>
            <a:fillRect/>
          </a:stretch>
        </p:blipFill>
        <p:spPr>
          <a:xfrm>
            <a:off x="2608551" y="1144407"/>
            <a:ext cx="6478745" cy="5713593"/>
          </a:xfrm>
          <a:prstGeom prst="rect">
            <a:avLst/>
          </a:prstGeom>
          <a:ln>
            <a:noFill/>
          </a:ln>
          <a:effectLst>
            <a:softEdge rad="112500"/>
          </a:effectLst>
        </p:spPr>
      </p:pic>
    </p:spTree>
    <p:extLst>
      <p:ext uri="{BB962C8B-B14F-4D97-AF65-F5344CB8AC3E}">
        <p14:creationId xmlns:p14="http://schemas.microsoft.com/office/powerpoint/2010/main" val="42535370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rmAutofit/>
          </a:bodyPr>
          <a:lstStyle/>
          <a:p>
            <a:r>
              <a:rPr lang="en-US" dirty="0"/>
              <a:t>Work With Fields</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1800" dirty="0"/>
              <a:t>In a typical data processing scenario, a step is not interested in dealing with the complexities of the storage type. It just needs the actual data value on which to do processing. In order to safely read the value of a field, the </a:t>
            </a:r>
            <a:r>
              <a:rPr lang="en-US" sz="1800" dirty="0" err="1"/>
              <a:t>ValueMetaInterface</a:t>
            </a:r>
            <a:r>
              <a:rPr lang="en-US" sz="1800" dirty="0"/>
              <a:t> object provides a set of </a:t>
            </a:r>
            <a:r>
              <a:rPr lang="en-US" sz="1800" dirty="0" err="1"/>
              <a:t>accessor</a:t>
            </a:r>
            <a:r>
              <a:rPr lang="en-US" sz="1800" dirty="0"/>
              <a:t> methods to get at the actual Java value. The argument is a value from a row array that corresponds to the </a:t>
            </a:r>
            <a:r>
              <a:rPr lang="en-US" sz="1800" dirty="0" err="1"/>
              <a:t>ValueMetaInterface</a:t>
            </a:r>
            <a:r>
              <a:rPr lang="en-US" sz="1800" dirty="0"/>
              <a:t> object. The </a:t>
            </a:r>
            <a:r>
              <a:rPr lang="en-US" sz="1800" dirty="0" err="1"/>
              <a:t>accessor</a:t>
            </a:r>
            <a:r>
              <a:rPr lang="en-US" sz="1800" dirty="0"/>
              <a:t> methods always return a proper data value, regardless of the field storage type.</a:t>
            </a:r>
          </a:p>
          <a:p>
            <a:pPr marL="0" indent="0">
              <a:buNone/>
            </a:pPr>
            <a:endParaRPr lang="en-US" sz="1800" dirty="0"/>
          </a:p>
          <a:p>
            <a:pPr lvl="1"/>
            <a:r>
              <a:rPr lang="en-US" sz="1800" dirty="0" err="1"/>
              <a:t>getString</a:t>
            </a:r>
            <a:r>
              <a:rPr lang="en-US" sz="1800" dirty="0"/>
              <a:t>()</a:t>
            </a:r>
          </a:p>
          <a:p>
            <a:pPr lvl="1"/>
            <a:r>
              <a:rPr lang="en-US" sz="1800" dirty="0" err="1"/>
              <a:t>getInteger</a:t>
            </a:r>
            <a:r>
              <a:rPr lang="en-US" sz="1800" dirty="0"/>
              <a:t>()</a:t>
            </a:r>
          </a:p>
          <a:p>
            <a:pPr lvl="1"/>
            <a:r>
              <a:rPr lang="en-US" sz="1800" dirty="0" err="1"/>
              <a:t>getNumber</a:t>
            </a:r>
            <a:r>
              <a:rPr lang="en-US" sz="1800" dirty="0"/>
              <a:t>()</a:t>
            </a:r>
          </a:p>
          <a:p>
            <a:pPr lvl="1"/>
            <a:r>
              <a:rPr lang="en-US" sz="1800" dirty="0" err="1"/>
              <a:t>getBigNumber</a:t>
            </a:r>
            <a:r>
              <a:rPr lang="en-US" sz="1800" dirty="0"/>
              <a:t>()</a:t>
            </a:r>
          </a:p>
          <a:p>
            <a:pPr lvl="1"/>
            <a:r>
              <a:rPr lang="en-US" sz="1800" dirty="0" err="1"/>
              <a:t>getDate</a:t>
            </a:r>
            <a:r>
              <a:rPr lang="en-US" sz="1800" dirty="0"/>
              <a:t>()</a:t>
            </a:r>
          </a:p>
          <a:p>
            <a:pPr lvl="1"/>
            <a:r>
              <a:rPr lang="en-US" sz="1800" dirty="0" err="1"/>
              <a:t>getBoolean</a:t>
            </a:r>
            <a:r>
              <a:rPr lang="en-US" sz="1800" dirty="0"/>
              <a:t>()</a:t>
            </a:r>
          </a:p>
          <a:p>
            <a:pPr lvl="1"/>
            <a:r>
              <a:rPr lang="en-US" sz="1800" dirty="0" err="1"/>
              <a:t>getBinary</a:t>
            </a:r>
            <a:r>
              <a:rPr lang="en-US" sz="1800" dirty="0"/>
              <a:t>()</a:t>
            </a:r>
          </a:p>
          <a:p>
            <a:pPr marL="457200" lvl="1" indent="0">
              <a:buNone/>
            </a:pPr>
            <a:endParaRPr lang="en-US" sz="1400" dirty="0"/>
          </a:p>
          <a:p>
            <a:pPr marL="0" indent="0">
              <a:buNone/>
            </a:pPr>
            <a:r>
              <a:rPr lang="en-US" sz="1800" dirty="0"/>
              <a:t>For each of these methods, </a:t>
            </a:r>
            <a:r>
              <a:rPr lang="en-US" sz="1800" dirty="0" err="1"/>
              <a:t>RowMetaInterface</a:t>
            </a:r>
            <a:r>
              <a:rPr lang="en-US" sz="1800" dirty="0"/>
              <a:t> has corresponding methods that require the row array and the index of the field as arguments.</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85847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Pentaho Report Designer</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Pentaho Report Designer (PRD) is a pixel level accurate reporting tool. It is open source containing rich set of features as listed below:</a:t>
            </a:r>
          </a:p>
          <a:p>
            <a:pPr marL="0" indent="0">
              <a:buNone/>
            </a:pPr>
            <a:endParaRPr lang="en-US" sz="2400" dirty="0"/>
          </a:p>
          <a:p>
            <a:r>
              <a:rPr lang="en-US" sz="2400" dirty="0"/>
              <a:t>Rich GUI</a:t>
            </a:r>
          </a:p>
          <a:p>
            <a:r>
              <a:rPr lang="en-US" sz="2400" dirty="0"/>
              <a:t>Allows to create relational and analytics reports from wide range of data sources</a:t>
            </a:r>
          </a:p>
          <a:p>
            <a:r>
              <a:rPr lang="en-US" sz="2400" dirty="0"/>
              <a:t>It supports sub-reports, graphs and charts</a:t>
            </a:r>
          </a:p>
          <a:p>
            <a:r>
              <a:rPr lang="en-US" sz="2400" dirty="0"/>
              <a:t>Supports API based reporting</a:t>
            </a:r>
          </a:p>
          <a:p>
            <a:r>
              <a:rPr lang="en-US" sz="2400" dirty="0"/>
              <a:t>Pentaho Report Engine executes reports designed by PRD</a:t>
            </a:r>
          </a:p>
          <a:p>
            <a:r>
              <a:rPr lang="en-US" sz="2400" dirty="0"/>
              <a:t>API based reporting, can easily embedded in any Java application</a:t>
            </a:r>
          </a:p>
        </p:txBody>
      </p:sp>
    </p:spTree>
    <p:extLst>
      <p:ext uri="{BB962C8B-B14F-4D97-AF65-F5344CB8AC3E}">
        <p14:creationId xmlns:p14="http://schemas.microsoft.com/office/powerpoint/2010/main" val="171898611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8200" y="365126"/>
            <a:ext cx="10515600" cy="617514"/>
          </a:xfrm>
        </p:spPr>
        <p:txBody>
          <a:bodyPr>
            <a:normAutofit fontScale="90000"/>
          </a:bodyPr>
          <a:lstStyle/>
          <a:p>
            <a:r>
              <a:rPr lang="en-US" dirty="0"/>
              <a:t>…</a:t>
            </a:r>
          </a:p>
        </p:txBody>
      </p:sp>
      <p:pic>
        <p:nvPicPr>
          <p:cNvPr id="2052" name="Picture 4" descr="Image result for pentaho report desig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999" y="1337480"/>
            <a:ext cx="5743576" cy="49252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Image result for pentaho report desig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4" y="1269242"/>
            <a:ext cx="5508625" cy="49934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60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Mondrian (Analysis Services)</a:t>
            </a:r>
            <a:endParaRPr lang="en-US" dirty="0"/>
          </a:p>
        </p:txBody>
      </p:sp>
      <p:sp>
        <p:nvSpPr>
          <p:cNvPr id="3" name="Content Placeholder 2"/>
          <p:cNvSpPr>
            <a:spLocks noGrp="1"/>
          </p:cNvSpPr>
          <p:nvPr>
            <p:ph idx="1"/>
          </p:nvPr>
        </p:nvSpPr>
        <p:spPr>
          <a:xfrm>
            <a:off x="979100" y="1571224"/>
            <a:ext cx="10233800" cy="4966349"/>
          </a:xfrm>
        </p:spPr>
        <p:txBody>
          <a:bodyPr>
            <a:normAutofit/>
          </a:bodyPr>
          <a:lstStyle/>
          <a:p>
            <a:r>
              <a:rPr lang="en-US" sz="2400" dirty="0"/>
              <a:t>ROLAP Server (Relational Online Analytical Processing)</a:t>
            </a:r>
          </a:p>
          <a:p>
            <a:endParaRPr lang="en-US" sz="2400" dirty="0"/>
          </a:p>
          <a:p>
            <a:r>
              <a:rPr lang="en-US" sz="2400" dirty="0"/>
              <a:t>This comes under analysis services and codenamed as </a:t>
            </a:r>
            <a:r>
              <a:rPr lang="en-US" sz="2400" dirty="0" err="1"/>
              <a:t>Mondiran</a:t>
            </a:r>
            <a:r>
              <a:rPr lang="en-US" sz="2400" dirty="0"/>
              <a:t>, which is very useful to slice and dice the data</a:t>
            </a:r>
          </a:p>
          <a:p>
            <a:endParaRPr lang="en-US" sz="2400" dirty="0"/>
          </a:p>
          <a:p>
            <a:r>
              <a:rPr lang="en-US" sz="2400" dirty="0"/>
              <a:t>Open Source OLAP server written on pure java</a:t>
            </a:r>
          </a:p>
          <a:p>
            <a:endParaRPr lang="en-US" sz="2400" dirty="0"/>
          </a:p>
          <a:p>
            <a:r>
              <a:rPr lang="en-US" sz="2400" dirty="0"/>
              <a:t>Supports MDX query language</a:t>
            </a:r>
          </a:p>
          <a:p>
            <a:endParaRPr lang="en-US" sz="2400" dirty="0"/>
          </a:p>
          <a:p>
            <a:r>
              <a:rPr lang="en-US" sz="2400" dirty="0"/>
              <a:t>Mondrian schema is universal metadata descriptor supported by almost any OLAP client tool</a:t>
            </a:r>
          </a:p>
        </p:txBody>
      </p:sp>
    </p:spTree>
    <p:extLst>
      <p:ext uri="{BB962C8B-B14F-4D97-AF65-F5344CB8AC3E}">
        <p14:creationId xmlns:p14="http://schemas.microsoft.com/office/powerpoint/2010/main" val="11471049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Mondrian Dashboard</a:t>
            </a:r>
            <a:endParaRPr lang="en-US" dirty="0"/>
          </a:p>
        </p:txBody>
      </p:sp>
      <p:pic>
        <p:nvPicPr>
          <p:cNvPr id="4098" name="Picture 2" descr="Image result for mondrian pentaho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1565274"/>
            <a:ext cx="9639300" cy="51530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113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Pentaho in Production</a:t>
            </a:r>
            <a:endParaRPr lang="en-US" dirty="0"/>
          </a:p>
        </p:txBody>
      </p:sp>
      <p:pic>
        <p:nvPicPr>
          <p:cNvPr id="4" name="Picture 3"/>
          <p:cNvPicPr>
            <a:picLocks noChangeAspect="1"/>
          </p:cNvPicPr>
          <p:nvPr/>
        </p:nvPicPr>
        <p:blipFill>
          <a:blip r:embed="rId3"/>
          <a:stretch>
            <a:fillRect/>
          </a:stretch>
        </p:blipFill>
        <p:spPr>
          <a:xfrm>
            <a:off x="1128712" y="1429556"/>
            <a:ext cx="9742488" cy="5022044"/>
          </a:xfrm>
          <a:prstGeom prst="rect">
            <a:avLst/>
          </a:prstGeom>
          <a:ln>
            <a:noFill/>
          </a:ln>
          <a:effectLst>
            <a:softEdge rad="112500"/>
          </a:effectLst>
        </p:spPr>
      </p:pic>
    </p:spTree>
    <p:extLst>
      <p:ext uri="{BB962C8B-B14F-4D97-AF65-F5344CB8AC3E}">
        <p14:creationId xmlns:p14="http://schemas.microsoft.com/office/powerpoint/2010/main" val="1054637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lstStyle/>
          <a:p>
            <a:r>
              <a:rPr lang="en-US" dirty="0"/>
              <a:t>Pentaho Stack: Architecture View</a:t>
            </a:r>
          </a:p>
        </p:txBody>
      </p:sp>
      <p:pic>
        <p:nvPicPr>
          <p:cNvPr id="5" name="Picture 4"/>
          <p:cNvPicPr>
            <a:picLocks noChangeAspect="1"/>
          </p:cNvPicPr>
          <p:nvPr/>
        </p:nvPicPr>
        <p:blipFill>
          <a:blip r:embed="rId2"/>
          <a:stretch>
            <a:fillRect/>
          </a:stretch>
        </p:blipFill>
        <p:spPr>
          <a:xfrm>
            <a:off x="1113150" y="1313646"/>
            <a:ext cx="9965699" cy="5048518"/>
          </a:xfrm>
          <a:prstGeom prst="rect">
            <a:avLst/>
          </a:prstGeom>
          <a:ln>
            <a:noFill/>
          </a:ln>
          <a:effectLst>
            <a:softEdge rad="112500"/>
          </a:effectLst>
        </p:spPr>
      </p:pic>
    </p:spTree>
    <p:extLst>
      <p:ext uri="{BB962C8B-B14F-4D97-AF65-F5344CB8AC3E}">
        <p14:creationId xmlns:p14="http://schemas.microsoft.com/office/powerpoint/2010/main" val="428168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Pentaho Data Integration</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400" dirty="0"/>
              <a:t>This is referred as PDI or still popularly known as Kettle which is original project name. </a:t>
            </a:r>
            <a:r>
              <a:rPr lang="en-US" sz="2000" dirty="0"/>
              <a:t>This consist of </a:t>
            </a:r>
          </a:p>
          <a:p>
            <a:pPr marL="0" indent="0">
              <a:buNone/>
            </a:pPr>
            <a:r>
              <a:rPr lang="en-US" sz="2000" b="1" u="sng" dirty="0"/>
              <a:t>DI Server (Server application)</a:t>
            </a:r>
          </a:p>
          <a:p>
            <a:pPr marL="0" indent="0">
              <a:buNone/>
            </a:pPr>
            <a:r>
              <a:rPr lang="en-US" sz="2000" dirty="0"/>
              <a:t>Core component </a:t>
            </a:r>
          </a:p>
          <a:p>
            <a:pPr marL="0" indent="0">
              <a:buNone/>
            </a:pPr>
            <a:r>
              <a:rPr lang="en-US" sz="2000" dirty="0"/>
              <a:t>Executes job and transformations using </a:t>
            </a:r>
            <a:r>
              <a:rPr lang="en-US" sz="2000" dirty="0" err="1"/>
              <a:t>pdi</a:t>
            </a:r>
            <a:r>
              <a:rPr lang="en-US" sz="2000" dirty="0"/>
              <a:t> engine</a:t>
            </a:r>
          </a:p>
          <a:p>
            <a:pPr marL="0" indent="0">
              <a:buNone/>
            </a:pPr>
            <a:r>
              <a:rPr lang="en-US" sz="2000" dirty="0"/>
              <a:t>Has default user and role based security. It can also be integrated with existing LDAP/Active Directory security provider </a:t>
            </a:r>
          </a:p>
          <a:p>
            <a:pPr marL="0" indent="0">
              <a:buNone/>
            </a:pPr>
            <a:endParaRPr lang="en-US" sz="2000" dirty="0"/>
          </a:p>
          <a:p>
            <a:pPr marL="0" indent="0">
              <a:buNone/>
            </a:pPr>
            <a:r>
              <a:rPr lang="en-US" sz="2000" b="1" u="sng" dirty="0"/>
              <a:t>Design Tools</a:t>
            </a:r>
          </a:p>
          <a:p>
            <a:pPr marL="0" indent="0">
              <a:buNone/>
            </a:pPr>
            <a:r>
              <a:rPr lang="en-US" sz="2000" dirty="0"/>
              <a:t>Spoon</a:t>
            </a:r>
          </a:p>
          <a:p>
            <a:pPr marL="0" indent="0">
              <a:buNone/>
            </a:pPr>
            <a:r>
              <a:rPr lang="en-US" sz="2000" dirty="0"/>
              <a:t>Kitchen</a:t>
            </a:r>
          </a:p>
          <a:p>
            <a:pPr marL="0" indent="0">
              <a:buNone/>
            </a:pPr>
            <a:r>
              <a:rPr lang="en-US" sz="2000" dirty="0"/>
              <a:t>Pan</a:t>
            </a:r>
          </a:p>
          <a:p>
            <a:pPr marL="0" indent="0">
              <a:buNone/>
            </a:pPr>
            <a:r>
              <a:rPr lang="en-US" sz="2000" dirty="0"/>
              <a:t>Carte  </a:t>
            </a:r>
            <a:endParaRPr lang="en-US" sz="1800" dirty="0"/>
          </a:p>
        </p:txBody>
      </p:sp>
    </p:spTree>
    <p:extLst>
      <p:ext uri="{BB962C8B-B14F-4D97-AF65-F5344CB8AC3E}">
        <p14:creationId xmlns:p14="http://schemas.microsoft.com/office/powerpoint/2010/main" val="1508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46975"/>
            <a:ext cx="3932237" cy="795270"/>
          </a:xfrm>
        </p:spPr>
        <p:txBody>
          <a:bodyPr>
            <a:normAutofit/>
          </a:bodyPr>
          <a:lstStyle/>
          <a:p>
            <a:r>
              <a:rPr lang="en-US" sz="4400" dirty="0"/>
              <a:t>Day 1 Agenda</a:t>
            </a:r>
          </a:p>
        </p:txBody>
      </p:sp>
      <p:sp>
        <p:nvSpPr>
          <p:cNvPr id="6" name="Text Placeholder 5"/>
          <p:cNvSpPr>
            <a:spLocks noGrp="1"/>
          </p:cNvSpPr>
          <p:nvPr>
            <p:ph type="body" sz="half" idx="2"/>
          </p:nvPr>
        </p:nvSpPr>
        <p:spPr>
          <a:xfrm>
            <a:off x="839787" y="1542245"/>
            <a:ext cx="8639063" cy="4326743"/>
          </a:xfrm>
        </p:spPr>
        <p:txBody>
          <a:bodyPr>
            <a:normAutofit fontScale="92500" lnSpcReduction="20000"/>
          </a:bodyPr>
          <a:lstStyle/>
          <a:p>
            <a:pPr marL="285750" indent="-285750">
              <a:buFont typeface="Arial" panose="020B0604020202020204" pitchFamily="34" charset="0"/>
              <a:buChar char="•"/>
            </a:pPr>
            <a:r>
              <a:rPr lang="en-US" sz="3200" dirty="0"/>
              <a:t>Introduction </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Pentaho Environment </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Design Transformation using PDI  </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Working with files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Transformations Steps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380953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1000"/>
                                        <p:tgtEl>
                                          <p:spTgt spid="6">
                                            <p:txEl>
                                              <p:pRg st="4" end="4"/>
                                            </p:txEl>
                                          </p:spTgt>
                                        </p:tgtEl>
                                      </p:cBhvr>
                                    </p:animEffect>
                                    <p:anim calcmode="lin" valueType="num">
                                      <p:cBhvr>
                                        <p:cTn id="1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1000"/>
                                        <p:tgtEl>
                                          <p:spTgt spid="6">
                                            <p:txEl>
                                              <p:pRg st="6" end="6"/>
                                            </p:txEl>
                                          </p:spTgt>
                                        </p:tgtEl>
                                      </p:cBhvr>
                                    </p:animEffect>
                                    <p:anim calcmode="lin" valueType="num">
                                      <p:cBhvr>
                                        <p:cTn id="2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1000"/>
                                        <p:tgtEl>
                                          <p:spTgt spid="6">
                                            <p:txEl>
                                              <p:pRg st="8" end="8"/>
                                            </p:txEl>
                                          </p:spTgt>
                                        </p:tgtEl>
                                      </p:cBhvr>
                                    </p:animEffect>
                                    <p:anim calcmode="lin" valueType="num">
                                      <p:cBhvr>
                                        <p:cTn id="2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PDI Installation </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Pentaho design tools are hardware-independent and run on client-class computers that comply with these specifications for minimum hardware and required operation systems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Reference - </a:t>
            </a:r>
            <a:r>
              <a:rPr lang="en-US" sz="2000" dirty="0">
                <a:hlinkClick r:id="rId3"/>
              </a:rPr>
              <a:t>https://help.pentaho.com/Documentation/5.2/0D0/160/000</a:t>
            </a: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4" name="Picture 3"/>
          <p:cNvPicPr>
            <a:picLocks noChangeAspect="1"/>
          </p:cNvPicPr>
          <p:nvPr/>
        </p:nvPicPr>
        <p:blipFill>
          <a:blip r:embed="rId4"/>
          <a:stretch>
            <a:fillRect/>
          </a:stretch>
        </p:blipFill>
        <p:spPr>
          <a:xfrm>
            <a:off x="597800" y="2312300"/>
            <a:ext cx="10996399" cy="3310578"/>
          </a:xfrm>
          <a:prstGeom prst="rect">
            <a:avLst/>
          </a:prstGeom>
          <a:ln>
            <a:noFill/>
          </a:ln>
          <a:effectLst>
            <a:softEdge rad="112500"/>
          </a:effectLst>
        </p:spPr>
      </p:pic>
    </p:spTree>
    <p:extLst>
      <p:ext uri="{BB962C8B-B14F-4D97-AF65-F5344CB8AC3E}">
        <p14:creationId xmlns:p14="http://schemas.microsoft.com/office/powerpoint/2010/main" val="1863749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PDI Installation </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Pentaho design tools are hardware-independent and run on client-class computers that comply with these specifications for minimum hardware and required operation systems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Reference - </a:t>
            </a:r>
            <a:r>
              <a:rPr lang="en-US" sz="2000" dirty="0">
                <a:hlinkClick r:id="rId3"/>
              </a:rPr>
              <a:t>https://help.pentaho.com/Documentation/5.2/0D0/160/000</a:t>
            </a: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4" name="Picture 3"/>
          <p:cNvPicPr>
            <a:picLocks noChangeAspect="1"/>
          </p:cNvPicPr>
          <p:nvPr/>
        </p:nvPicPr>
        <p:blipFill>
          <a:blip r:embed="rId4"/>
          <a:stretch>
            <a:fillRect/>
          </a:stretch>
        </p:blipFill>
        <p:spPr>
          <a:xfrm>
            <a:off x="597800" y="2312300"/>
            <a:ext cx="10996399" cy="3310578"/>
          </a:xfrm>
          <a:prstGeom prst="rect">
            <a:avLst/>
          </a:prstGeom>
          <a:ln>
            <a:noFill/>
          </a:ln>
          <a:effectLst>
            <a:softEdge rad="112500"/>
          </a:effectLst>
        </p:spPr>
      </p:pic>
    </p:spTree>
    <p:extLst>
      <p:ext uri="{BB962C8B-B14F-4D97-AF65-F5344CB8AC3E}">
        <p14:creationId xmlns:p14="http://schemas.microsoft.com/office/powerpoint/2010/main" val="3436556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Autofit/>
          </a:bodyPr>
          <a:lstStyle/>
          <a:p>
            <a:r>
              <a:rPr lang="en-US" sz="4800" dirty="0"/>
              <a:t>PDI Manual Installation (Linux)</a:t>
            </a:r>
          </a:p>
        </p:txBody>
      </p:sp>
      <p:sp>
        <p:nvSpPr>
          <p:cNvPr id="3" name="Content Placeholder 2"/>
          <p:cNvSpPr>
            <a:spLocks noGrp="1"/>
          </p:cNvSpPr>
          <p:nvPr>
            <p:ph idx="1"/>
          </p:nvPr>
        </p:nvSpPr>
        <p:spPr>
          <a:xfrm>
            <a:off x="979100" y="1571224"/>
            <a:ext cx="10233800" cy="4966349"/>
          </a:xfrm>
        </p:spPr>
        <p:txBody>
          <a:bodyPr>
            <a:noAutofit/>
          </a:bodyPr>
          <a:lstStyle/>
          <a:p>
            <a:pPr marL="0" indent="0" fontAlgn="base">
              <a:buNone/>
            </a:pPr>
            <a:r>
              <a:rPr lang="en-US" sz="2000" b="1" dirty="0"/>
              <a:t>Installing Java 8</a:t>
            </a:r>
          </a:p>
          <a:p>
            <a:pPr marL="0" indent="0" fontAlgn="base">
              <a:buNone/>
            </a:pPr>
            <a:r>
              <a:rPr lang="en-US" sz="2000" dirty="0"/>
              <a:t>To install Oracle Java 8 into your environment you can open a terminal and execute the commands below ( on Linux environment ) </a:t>
            </a:r>
          </a:p>
          <a:p>
            <a:pPr marL="457200" lvl="1" indent="0" fontAlgn="base">
              <a:buNone/>
            </a:pPr>
            <a:r>
              <a:rPr lang="en-US" sz="2000" b="1" dirty="0" err="1">
                <a:solidFill>
                  <a:schemeClr val="accent2">
                    <a:lumMod val="75000"/>
                  </a:schemeClr>
                </a:solidFill>
              </a:rPr>
              <a:t>sudo</a:t>
            </a:r>
            <a:r>
              <a:rPr lang="en-US" sz="2000" b="1" dirty="0">
                <a:solidFill>
                  <a:schemeClr val="accent2">
                    <a:lumMod val="75000"/>
                  </a:schemeClr>
                </a:solidFill>
              </a:rPr>
              <a:t> add-apt-repository ppa:webupd8team/java</a:t>
            </a:r>
          </a:p>
          <a:p>
            <a:pPr marL="457200" lvl="1" indent="0" fontAlgn="base">
              <a:buNone/>
            </a:pPr>
            <a:r>
              <a:rPr lang="en-US" sz="2000" b="1" dirty="0" err="1">
                <a:solidFill>
                  <a:schemeClr val="accent2">
                    <a:lumMod val="75000"/>
                  </a:schemeClr>
                </a:solidFill>
              </a:rPr>
              <a:t>sudo</a:t>
            </a:r>
            <a:r>
              <a:rPr lang="en-US" sz="2000" b="1" dirty="0">
                <a:solidFill>
                  <a:schemeClr val="accent2">
                    <a:lumMod val="75000"/>
                  </a:schemeClr>
                </a:solidFill>
              </a:rPr>
              <a:t> apt-get update</a:t>
            </a:r>
          </a:p>
          <a:p>
            <a:pPr marL="457200" lvl="1" indent="0" fontAlgn="base">
              <a:buNone/>
            </a:pPr>
            <a:r>
              <a:rPr lang="en-US" sz="2000" b="1" dirty="0" err="1">
                <a:solidFill>
                  <a:schemeClr val="accent2">
                    <a:lumMod val="75000"/>
                  </a:schemeClr>
                </a:solidFill>
              </a:rPr>
              <a:t>sudo</a:t>
            </a:r>
            <a:r>
              <a:rPr lang="en-US" sz="2000" b="1" dirty="0">
                <a:solidFill>
                  <a:schemeClr val="accent2">
                    <a:lumMod val="75000"/>
                  </a:schemeClr>
                </a:solidFill>
              </a:rPr>
              <a:t> apt-get install oracle-java8-installer</a:t>
            </a:r>
          </a:p>
          <a:p>
            <a:pPr marL="457200" lvl="1" indent="0" fontAlgn="base">
              <a:buNone/>
            </a:pPr>
            <a:r>
              <a:rPr lang="en-US" sz="2000" b="1" dirty="0" err="1">
                <a:solidFill>
                  <a:schemeClr val="accent2">
                    <a:lumMod val="75000"/>
                  </a:schemeClr>
                </a:solidFill>
              </a:rPr>
              <a:t>sudo</a:t>
            </a:r>
            <a:r>
              <a:rPr lang="en-US" sz="2000" b="1" dirty="0">
                <a:solidFill>
                  <a:schemeClr val="accent2">
                    <a:lumMod val="75000"/>
                  </a:schemeClr>
                </a:solidFill>
              </a:rPr>
              <a:t> apt-get install oracle-java8-set-default</a:t>
            </a:r>
          </a:p>
          <a:p>
            <a:pPr marL="0" indent="0">
              <a:buNone/>
            </a:pPr>
            <a:endParaRPr lang="en-US" sz="2000" b="1" dirty="0"/>
          </a:p>
          <a:p>
            <a:pPr marL="0" indent="0">
              <a:buNone/>
            </a:pPr>
            <a:r>
              <a:rPr lang="en-US" sz="2000" dirty="0"/>
              <a:t>Before moving to the PDI 7 installation, confirm JAVA_HOME variable is </a:t>
            </a:r>
            <a:r>
              <a:rPr lang="en-US" sz="2000" dirty="0" err="1"/>
              <a:t>corretly</a:t>
            </a:r>
            <a:r>
              <a:rPr lang="en-US" sz="2000" dirty="0"/>
              <a:t> available into the environment. Using a terminal, please execute the command below</a:t>
            </a:r>
          </a:p>
          <a:p>
            <a:pPr marL="0" indent="0">
              <a:buNone/>
            </a:pPr>
            <a:r>
              <a:rPr lang="en-US" sz="2000" dirty="0"/>
              <a:t>	</a:t>
            </a:r>
            <a:r>
              <a:rPr lang="en-US" sz="2000" dirty="0" err="1">
                <a:solidFill>
                  <a:schemeClr val="accent2">
                    <a:lumMod val="75000"/>
                  </a:schemeClr>
                </a:solidFill>
              </a:rPr>
              <a:t>env</a:t>
            </a:r>
            <a:r>
              <a:rPr lang="en-US" sz="2000" dirty="0">
                <a:solidFill>
                  <a:schemeClr val="accent2">
                    <a:lumMod val="75000"/>
                  </a:schemeClr>
                </a:solidFill>
              </a:rPr>
              <a:t> | </a:t>
            </a:r>
            <a:r>
              <a:rPr lang="en-US" sz="2000" dirty="0" err="1">
                <a:solidFill>
                  <a:schemeClr val="accent2">
                    <a:lumMod val="75000"/>
                  </a:schemeClr>
                </a:solidFill>
              </a:rPr>
              <a:t>grep</a:t>
            </a:r>
            <a:r>
              <a:rPr lang="en-US" sz="2000" dirty="0">
                <a:solidFill>
                  <a:schemeClr val="accent2">
                    <a:lumMod val="75000"/>
                  </a:schemeClr>
                </a:solidFill>
              </a:rPr>
              <a:t> JAVA_HOME</a:t>
            </a:r>
          </a:p>
          <a:p>
            <a:pPr marL="0" indent="0">
              <a:buNone/>
            </a:pPr>
            <a:r>
              <a:rPr lang="en-US" sz="2000" dirty="0"/>
              <a:t>If you get an empty result, execute </a:t>
            </a:r>
            <a:r>
              <a:rPr lang="en-US" sz="2000" dirty="0" err="1"/>
              <a:t>nano</a:t>
            </a:r>
            <a:r>
              <a:rPr lang="en-US" sz="2000" dirty="0"/>
              <a:t> ~/.</a:t>
            </a:r>
            <a:r>
              <a:rPr lang="en-US" sz="2000" dirty="0" err="1"/>
              <a:t>bashrc</a:t>
            </a:r>
            <a:r>
              <a:rPr lang="en-US" sz="2000" dirty="0"/>
              <a:t> and then append the command below to file content</a:t>
            </a:r>
          </a:p>
          <a:p>
            <a:pPr marL="0" indent="0">
              <a:buNone/>
            </a:pPr>
            <a:r>
              <a:rPr lang="en-US" sz="2000" dirty="0"/>
              <a:t>	</a:t>
            </a:r>
            <a:r>
              <a:rPr lang="en-US" sz="2000" dirty="0">
                <a:solidFill>
                  <a:schemeClr val="accent2">
                    <a:lumMod val="75000"/>
                  </a:schemeClr>
                </a:solidFill>
              </a:rPr>
              <a:t>export JAVA_HOME=/</a:t>
            </a:r>
            <a:r>
              <a:rPr lang="en-US" sz="2000" dirty="0" err="1">
                <a:solidFill>
                  <a:schemeClr val="accent2">
                    <a:lumMod val="75000"/>
                  </a:schemeClr>
                </a:solidFill>
              </a:rPr>
              <a:t>usr</a:t>
            </a:r>
            <a:r>
              <a:rPr lang="en-US" sz="2000" dirty="0">
                <a:solidFill>
                  <a:schemeClr val="accent2">
                    <a:lumMod val="75000"/>
                  </a:schemeClr>
                </a:solidFill>
              </a:rPr>
              <a:t>/lib/</a:t>
            </a:r>
            <a:r>
              <a:rPr lang="en-US" sz="2000" dirty="0" err="1">
                <a:solidFill>
                  <a:schemeClr val="accent2">
                    <a:lumMod val="75000"/>
                  </a:schemeClr>
                </a:solidFill>
              </a:rPr>
              <a:t>jvm</a:t>
            </a:r>
            <a:r>
              <a:rPr lang="en-US" sz="2000" dirty="0">
                <a:solidFill>
                  <a:schemeClr val="accent2">
                    <a:lumMod val="75000"/>
                  </a:schemeClr>
                </a:solidFill>
              </a:rPr>
              <a:t>/java-8-oracle</a:t>
            </a:r>
          </a:p>
        </p:txBody>
      </p:sp>
    </p:spTree>
    <p:extLst>
      <p:ext uri="{BB962C8B-B14F-4D97-AF65-F5344CB8AC3E}">
        <p14:creationId xmlns:p14="http://schemas.microsoft.com/office/powerpoint/2010/main" val="1514446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Autofit/>
          </a:bodyPr>
          <a:lstStyle/>
          <a:p>
            <a:r>
              <a:rPr lang="en-US" sz="4800" dirty="0"/>
              <a:t>PDI Manual Installation (Linux)</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Save it and exit (CTRL+X and Y). Please remember to execute the command below to reload the environment into the current bash shell.</a:t>
            </a:r>
          </a:p>
          <a:p>
            <a:pPr marL="0" indent="0">
              <a:buNone/>
            </a:pPr>
            <a:r>
              <a:rPr lang="en-US" sz="2000" dirty="0"/>
              <a:t>	</a:t>
            </a:r>
            <a:r>
              <a:rPr lang="en-US" sz="2000" dirty="0">
                <a:solidFill>
                  <a:schemeClr val="accent2">
                    <a:lumMod val="75000"/>
                  </a:schemeClr>
                </a:solidFill>
              </a:rPr>
              <a:t>	source .</a:t>
            </a:r>
            <a:r>
              <a:rPr lang="en-US" sz="2000" dirty="0" err="1">
                <a:solidFill>
                  <a:schemeClr val="accent2">
                    <a:lumMod val="75000"/>
                  </a:schemeClr>
                </a:solidFill>
              </a:rPr>
              <a:t>bashrc</a:t>
            </a:r>
            <a:endParaRPr lang="en-US" sz="2000" dirty="0">
              <a:solidFill>
                <a:schemeClr val="accent2">
                  <a:lumMod val="75000"/>
                </a:schemeClr>
              </a:solidFill>
            </a:endParaRPr>
          </a:p>
          <a:p>
            <a:pPr marL="0" indent="0" fontAlgn="base">
              <a:buNone/>
            </a:pPr>
            <a:endParaRPr lang="en-US" sz="2000" dirty="0"/>
          </a:p>
          <a:p>
            <a:pPr marL="0" indent="0" fontAlgn="base">
              <a:buNone/>
            </a:pPr>
            <a:r>
              <a:rPr lang="en-US" sz="2000" dirty="0"/>
              <a:t>After Java8 is available into your environment, please proceed to download the Pentaho Data Integration 7 (aka Kettle) package from the </a:t>
            </a:r>
            <a:r>
              <a:rPr lang="en-US" sz="2000" dirty="0">
                <a:hlinkClick r:id="rId3"/>
              </a:rPr>
              <a:t>official website</a:t>
            </a:r>
            <a:r>
              <a:rPr lang="en-US" sz="2000" dirty="0"/>
              <a:t> or the </a:t>
            </a:r>
            <a:r>
              <a:rPr lang="en-US" sz="2000" dirty="0" err="1">
                <a:hlinkClick r:id="rId4"/>
              </a:rPr>
              <a:t>sourceforge</a:t>
            </a:r>
            <a:r>
              <a:rPr lang="en-US" sz="2000" dirty="0">
                <a:hlinkClick r:id="rId4"/>
              </a:rPr>
              <a:t> web page</a:t>
            </a:r>
            <a:r>
              <a:rPr lang="en-US" sz="2000" dirty="0"/>
              <a:t>. In our case we are going to install the Pentaho Data Integration 7 Community Edition.</a:t>
            </a:r>
          </a:p>
          <a:p>
            <a:pPr marL="0" indent="0" fontAlgn="base">
              <a:buNone/>
            </a:pPr>
            <a:endParaRPr lang="en-US" sz="2000" dirty="0"/>
          </a:p>
          <a:p>
            <a:pPr marL="0" indent="0" fontAlgn="base">
              <a:buNone/>
            </a:pPr>
            <a:r>
              <a:rPr lang="en-US" sz="2000" dirty="0"/>
              <a:t>Once the pdi-ce-7.0.0.0.25.zip file will be downloaded in the system, unzip it into the desktop or everywhere else you will like (usually the /opt path is suggested) . All the PDI 7 tool will be available in the folder data-integration</a:t>
            </a:r>
          </a:p>
          <a:p>
            <a:pPr marL="0" indent="0" fontAlgn="base">
              <a:buNone/>
            </a:pPr>
            <a:endParaRPr lang="en-US" sz="2000" dirty="0"/>
          </a:p>
          <a:p>
            <a:pPr marL="0" indent="0" fontAlgn="base">
              <a:buNone/>
            </a:pPr>
            <a:endParaRPr lang="en-US" sz="2000" dirty="0"/>
          </a:p>
          <a:p>
            <a:pPr marL="0" indent="0" fontAlgn="base">
              <a:buNone/>
            </a:pPr>
            <a:endParaRPr lang="en-US" sz="2000" dirty="0"/>
          </a:p>
          <a:p>
            <a:pPr marL="0" indent="0" fontAlgn="base">
              <a:buNone/>
            </a:pPr>
            <a:endParaRPr lang="en-US" sz="2000" dirty="0"/>
          </a:p>
          <a:p>
            <a:pPr marL="0" indent="0">
              <a:buNone/>
            </a:pPr>
            <a:br>
              <a:rPr lang="en-US" sz="2000" dirty="0"/>
            </a:br>
            <a:endParaRPr lang="en-US" sz="2000" dirty="0"/>
          </a:p>
        </p:txBody>
      </p:sp>
    </p:spTree>
    <p:extLst>
      <p:ext uri="{BB962C8B-B14F-4D97-AF65-F5344CB8AC3E}">
        <p14:creationId xmlns:p14="http://schemas.microsoft.com/office/powerpoint/2010/main" val="595191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Autofit/>
          </a:bodyPr>
          <a:lstStyle/>
          <a:p>
            <a:r>
              <a:rPr lang="en-US" sz="4800" dirty="0"/>
              <a:t>PDI Manual Installation (Windows)</a:t>
            </a:r>
          </a:p>
        </p:txBody>
      </p:sp>
      <p:sp>
        <p:nvSpPr>
          <p:cNvPr id="3" name="Content Placeholder 2"/>
          <p:cNvSpPr>
            <a:spLocks noGrp="1"/>
          </p:cNvSpPr>
          <p:nvPr>
            <p:ph idx="1"/>
          </p:nvPr>
        </p:nvSpPr>
        <p:spPr>
          <a:xfrm>
            <a:off x="979100" y="1571224"/>
            <a:ext cx="10233800" cy="4966349"/>
          </a:xfrm>
        </p:spPr>
        <p:txBody>
          <a:bodyPr>
            <a:noAutofit/>
          </a:bodyPr>
          <a:lstStyle/>
          <a:p>
            <a:pPr marL="0" indent="0" fontAlgn="base">
              <a:buNone/>
            </a:pPr>
            <a:r>
              <a:rPr lang="en-US" sz="2000" b="1" dirty="0"/>
              <a:t>Installing Java 8</a:t>
            </a:r>
          </a:p>
          <a:p>
            <a:pPr marL="0" indent="0" fontAlgn="base">
              <a:buNone/>
            </a:pPr>
            <a:r>
              <a:rPr lang="en-US" sz="2000" dirty="0"/>
              <a:t>Visit   </a:t>
            </a:r>
            <a:r>
              <a:rPr lang="en-US" sz="2000" dirty="0">
                <a:hlinkClick r:id="rId3"/>
              </a:rPr>
              <a:t>http://www.oracle.com/technetwork/java/javase/downloads/jdk8-downloads-2133151.html</a:t>
            </a:r>
            <a:endParaRPr lang="en-US" sz="2000" dirty="0"/>
          </a:p>
          <a:p>
            <a:pPr marL="0" indent="0" fontAlgn="base">
              <a:buNone/>
            </a:pPr>
            <a:r>
              <a:rPr lang="en-US" sz="2000" b="1" dirty="0"/>
              <a:t>Download </a:t>
            </a:r>
            <a:r>
              <a:rPr lang="en-US" sz="2000" b="1" dirty="0" err="1"/>
              <a:t>compatiable</a:t>
            </a:r>
            <a:r>
              <a:rPr lang="en-US" sz="2000" b="1" dirty="0"/>
              <a:t> </a:t>
            </a:r>
            <a:r>
              <a:rPr lang="en-US" sz="2000" b="1" dirty="0" err="1"/>
              <a:t>jdk</a:t>
            </a:r>
            <a:r>
              <a:rPr lang="en-US" sz="2000" b="1" dirty="0"/>
              <a:t> (32-bit / 64-bit) .exe file</a:t>
            </a:r>
          </a:p>
          <a:p>
            <a:pPr marL="0" indent="0" fontAlgn="base">
              <a:buNone/>
            </a:pPr>
            <a:r>
              <a:rPr lang="en-US" sz="2000" b="1" dirty="0"/>
              <a:t>Install .exe file  </a:t>
            </a:r>
            <a:endParaRPr lang="en-US" sz="1600" b="1" dirty="0"/>
          </a:p>
          <a:p>
            <a:pPr marL="0" indent="0">
              <a:buNone/>
            </a:pPr>
            <a:r>
              <a:rPr lang="en-US" sz="2000" dirty="0"/>
              <a:t>Before moving to the PDI 7 installation, confirm JAVA_HOME variable is correctly available into the environment. </a:t>
            </a:r>
          </a:p>
          <a:p>
            <a:pPr marL="0" indent="0">
              <a:buNone/>
            </a:pPr>
            <a:r>
              <a:rPr lang="en-US" sz="2000" dirty="0"/>
              <a:t>Visit Environment Variables settings through control panel / pc settings. Add system environment variable and set the value to C:\Program Files\Java\jdk1.8\bin</a:t>
            </a:r>
          </a:p>
          <a:p>
            <a:pPr marL="0" indent="0">
              <a:buNone/>
            </a:pPr>
            <a:endParaRPr lang="en-US" sz="2000" dirty="0">
              <a:solidFill>
                <a:schemeClr val="tx1"/>
              </a:solidFill>
            </a:endParaRPr>
          </a:p>
          <a:p>
            <a:pPr marL="0" indent="0">
              <a:buNone/>
            </a:pPr>
            <a:r>
              <a:rPr lang="en-US" sz="2000" dirty="0">
                <a:solidFill>
                  <a:schemeClr val="tx1"/>
                </a:solidFill>
              </a:rPr>
              <a:t>PDI 7 tool is composed by different </a:t>
            </a:r>
            <a:r>
              <a:rPr lang="en-US" sz="2000" dirty="0" err="1">
                <a:solidFill>
                  <a:schemeClr val="tx1"/>
                </a:solidFill>
              </a:rPr>
              <a:t>executables</a:t>
            </a:r>
            <a:r>
              <a:rPr lang="en-US" sz="2000" dirty="0">
                <a:solidFill>
                  <a:schemeClr val="tx1"/>
                </a:solidFill>
              </a:rPr>
              <a:t> and services (Spoon, Kitchen, Pan), everyone designed for a specific purpose. To create all the default configuration folders and files, you have to run the </a:t>
            </a:r>
            <a:r>
              <a:rPr lang="en-US" sz="2000" dirty="0">
                <a:solidFill>
                  <a:schemeClr val="tx1"/>
                </a:solidFill>
                <a:hlinkClick r:id="rId4"/>
              </a:rPr>
              <a:t>Spoon</a:t>
            </a:r>
            <a:r>
              <a:rPr lang="en-US" sz="2000" dirty="0">
                <a:solidFill>
                  <a:schemeClr val="tx1"/>
                </a:solidFill>
              </a:rPr>
              <a:t> tool for the first time. Spoon is a graphical user interface that allows you to design transformations and jobs that can be run with the other Kettle tools (Pan and Kitchen).</a:t>
            </a:r>
            <a:endParaRPr lang="en-US" sz="2000" dirty="0"/>
          </a:p>
          <a:p>
            <a:pPr marL="0" indent="0">
              <a:buNone/>
            </a:pPr>
            <a:endParaRPr lang="en-US" sz="2000" dirty="0"/>
          </a:p>
        </p:txBody>
      </p:sp>
    </p:spTree>
    <p:extLst>
      <p:ext uri="{BB962C8B-B14F-4D97-AF65-F5344CB8AC3E}">
        <p14:creationId xmlns:p14="http://schemas.microsoft.com/office/powerpoint/2010/main" val="102014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Spoon</a:t>
            </a:r>
            <a:endParaRPr lang="en-US" dirty="0"/>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400" dirty="0"/>
              <a:t>Spoon is the graphical tool with which you design and test every PDI process. The other PDI components execute the processes designed with Spoon, and are executed from a terminal window.</a:t>
            </a:r>
          </a:p>
          <a:p>
            <a:pPr marL="0" indent="0">
              <a:buNone/>
            </a:pPr>
            <a:r>
              <a:rPr lang="en-US" sz="2400" b="1" u="sng" dirty="0"/>
              <a:t>Repository and files</a:t>
            </a:r>
          </a:p>
          <a:p>
            <a:pPr marL="0" indent="0">
              <a:buNone/>
            </a:pPr>
            <a:r>
              <a:rPr lang="en-US" sz="2400" dirty="0"/>
              <a:t>In Spoon, you build Jobs and Transformations. PDI offers two methods to save them:</a:t>
            </a:r>
          </a:p>
          <a:p>
            <a:pPr lvl="1"/>
            <a:r>
              <a:rPr lang="en-US" sz="2000" b="1" dirty="0"/>
              <a:t>Files</a:t>
            </a:r>
          </a:p>
          <a:p>
            <a:pPr lvl="1"/>
            <a:r>
              <a:rPr lang="en-US" sz="2000" b="1" dirty="0"/>
              <a:t>Database repository</a:t>
            </a:r>
          </a:p>
          <a:p>
            <a:pPr lvl="1"/>
            <a:r>
              <a:rPr lang="en-US" sz="2000" b="1" dirty="0"/>
              <a:t>PDI (Enterprise) Repository (Enterprise Edition)</a:t>
            </a:r>
          </a:p>
          <a:p>
            <a:pPr marL="0" indent="0">
              <a:buNone/>
            </a:pPr>
            <a:r>
              <a:rPr lang="en-US" sz="2400" dirty="0"/>
              <a:t>If you choose the database repository method, the repository has to be created the first time you execute Spoon. If you choose the files method, the Jobs are saved in files with a </a:t>
            </a:r>
            <a:r>
              <a:rPr lang="en-US" sz="2400" b="1" dirty="0" err="1"/>
              <a:t>kjb</a:t>
            </a:r>
            <a:r>
              <a:rPr lang="en-US" sz="2400" dirty="0"/>
              <a:t> extension, and the Transformations are in files with a </a:t>
            </a:r>
            <a:r>
              <a:rPr lang="en-US" sz="2400" b="1" dirty="0" err="1"/>
              <a:t>ktr</a:t>
            </a:r>
            <a:r>
              <a:rPr lang="en-US" sz="2400" dirty="0"/>
              <a:t> extension</a:t>
            </a:r>
          </a:p>
        </p:txBody>
      </p:sp>
    </p:spTree>
    <p:extLst>
      <p:ext uri="{BB962C8B-B14F-4D97-AF65-F5344CB8AC3E}">
        <p14:creationId xmlns:p14="http://schemas.microsoft.com/office/powerpoint/2010/main" val="1628088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Kitchen</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Kitchen is a program that can execute jobs designed by Spoon in XML or in a database repository. Usually jobs are scheduled in batch mode to be run automatically at regular intervals</a:t>
            </a:r>
          </a:p>
          <a:p>
            <a:pPr marL="0" indent="0">
              <a:buNone/>
            </a:pPr>
            <a:r>
              <a:rPr lang="en-US" sz="2000" b="1" dirty="0"/>
              <a:t>Installation</a:t>
            </a:r>
          </a:p>
          <a:p>
            <a:pPr marL="0" indent="0">
              <a:buNone/>
            </a:pPr>
            <a:r>
              <a:rPr lang="en-US" sz="2000" dirty="0"/>
              <a:t>In the Kettle directory where you unzipped the file, you will find a number of files.</a:t>
            </a:r>
            <a:br>
              <a:rPr lang="en-US" sz="2000" dirty="0"/>
            </a:br>
            <a:r>
              <a:rPr lang="en-US" sz="2000" dirty="0"/>
              <a:t>Under Unix-like environments (Solaris, Linux, OSX, ...) you will need to make the shell scripts executable. Execute these commands to make all shell scripts in the Kettle directory executable:</a:t>
            </a:r>
          </a:p>
          <a:p>
            <a:pPr marL="457200" lvl="1" indent="0">
              <a:buNone/>
            </a:pPr>
            <a:r>
              <a:rPr lang="en-US" sz="1600" b="1" dirty="0"/>
              <a:t>cd Kettle</a:t>
            </a:r>
          </a:p>
          <a:p>
            <a:pPr marL="457200" lvl="1" indent="0">
              <a:buNone/>
            </a:pPr>
            <a:r>
              <a:rPr lang="en-US" sz="1600" b="1" dirty="0" err="1"/>
              <a:t>chmod</a:t>
            </a:r>
            <a:r>
              <a:rPr lang="en-US" sz="1600" b="1" dirty="0"/>
              <a:t> +x *.</a:t>
            </a:r>
            <a:r>
              <a:rPr lang="en-US" sz="1600" b="1" dirty="0" err="1"/>
              <a:t>sh</a:t>
            </a:r>
            <a:endParaRPr lang="en-US" sz="1600" b="1" dirty="0"/>
          </a:p>
          <a:p>
            <a:pPr marL="0" indent="0">
              <a:buNone/>
            </a:pPr>
            <a:r>
              <a:rPr lang="en-US" sz="2000" b="1" dirty="0"/>
              <a:t>Launching Kitchen</a:t>
            </a:r>
            <a:br>
              <a:rPr lang="en-US" sz="2000" dirty="0"/>
            </a:br>
            <a:r>
              <a:rPr lang="en-US" sz="2000" dirty="0"/>
              <a:t>To launch Kitchen on the different platforms these are the scripts that are provided:</a:t>
            </a:r>
          </a:p>
          <a:p>
            <a:pPr lvl="1"/>
            <a:r>
              <a:rPr lang="en-US" sz="1600" b="1" dirty="0"/>
              <a:t>Kitchen.bat: run Kitchen on the Windows platform.</a:t>
            </a:r>
          </a:p>
          <a:p>
            <a:pPr lvl="1"/>
            <a:r>
              <a:rPr lang="en-US" sz="1600" b="1" dirty="0"/>
              <a:t>kitchen.sh: run Kitchen on Unix platforms and Mac OSX</a:t>
            </a:r>
          </a:p>
          <a:p>
            <a:pPr marL="0" indent="0">
              <a:buNone/>
            </a:pPr>
            <a:r>
              <a:rPr lang="en-US" sz="2000" dirty="0"/>
              <a:t>Kitchen can be run on any platform that has a version of the Java Runtime Environment version 1.5 or higher.</a:t>
            </a:r>
          </a:p>
          <a:p>
            <a:pPr marL="0" indent="0">
              <a:buNone/>
            </a:pPr>
            <a:endParaRPr lang="en-US" sz="2000" dirty="0"/>
          </a:p>
        </p:txBody>
      </p:sp>
    </p:spTree>
    <p:extLst>
      <p:ext uri="{BB962C8B-B14F-4D97-AF65-F5344CB8AC3E}">
        <p14:creationId xmlns:p14="http://schemas.microsoft.com/office/powerpoint/2010/main" val="2270723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Pan</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Pan is a program that can execute transformations designed in Spoon when stored as a KTR file or in a repository.</a:t>
            </a:r>
          </a:p>
          <a:p>
            <a:pPr marL="0" indent="0">
              <a:buNone/>
            </a:pPr>
            <a:r>
              <a:rPr lang="en-US" sz="2000" dirty="0"/>
              <a:t>Usually transformations are scheduled to be run at regular intervals (via the PDI Enterprise Repository scheduler, or 3rd-party tools like </a:t>
            </a:r>
            <a:r>
              <a:rPr lang="en-US" sz="2000" dirty="0" err="1"/>
              <a:t>Cron</a:t>
            </a:r>
            <a:r>
              <a:rPr lang="en-US" sz="2000" dirty="0"/>
              <a:t> or Windows Task Scheduler).</a:t>
            </a:r>
          </a:p>
          <a:p>
            <a:pPr marL="0" indent="0">
              <a:buNone/>
            </a:pPr>
            <a:r>
              <a:rPr lang="en-US" sz="2000" b="1" dirty="0"/>
              <a:t>Installation</a:t>
            </a:r>
          </a:p>
          <a:p>
            <a:pPr marL="0" indent="0">
              <a:buNone/>
            </a:pPr>
            <a:r>
              <a:rPr lang="en-US" sz="2000" dirty="0"/>
              <a:t>Unzip the </a:t>
            </a:r>
            <a:r>
              <a:rPr lang="en-US" sz="2000" dirty="0">
                <a:hlinkClick r:id="rId3"/>
              </a:rPr>
              <a:t>PDI software</a:t>
            </a:r>
            <a:r>
              <a:rPr lang="en-US" sz="2000" dirty="0"/>
              <a:t>: pdi-ce-VERSION.zip in a directory of your choice.  In the data-integration directory where you unzipped the file, you will find a number of files.</a:t>
            </a:r>
          </a:p>
          <a:p>
            <a:pPr marL="0" indent="0">
              <a:buNone/>
            </a:pPr>
            <a:r>
              <a:rPr lang="en-US" sz="2000" dirty="0"/>
              <a:t>When using Unix-like environments (Solaris, Linux, OSX, ...) you will need to make the shell scripts executable. Execute these commands to make all shell scripts in the Kettle directory executable:</a:t>
            </a:r>
          </a:p>
          <a:p>
            <a:pPr marL="0" indent="0">
              <a:buNone/>
            </a:pPr>
            <a:r>
              <a:rPr lang="en-US" sz="2000" b="1" dirty="0"/>
              <a:t>Launching Pan</a:t>
            </a:r>
          </a:p>
          <a:p>
            <a:pPr marL="0" indent="0">
              <a:buNone/>
            </a:pPr>
            <a:r>
              <a:rPr lang="en-US" sz="2000" dirty="0"/>
              <a:t>To launch Pan on the different platforms these are the scripts that are provided:</a:t>
            </a:r>
          </a:p>
          <a:p>
            <a:pPr lvl="1"/>
            <a:r>
              <a:rPr lang="en-US" sz="2000" dirty="0"/>
              <a:t>Pan.bat : run Pan on the Windows platform.</a:t>
            </a:r>
          </a:p>
          <a:p>
            <a:pPr lvl="1"/>
            <a:r>
              <a:rPr lang="en-US" sz="2000" dirty="0"/>
              <a:t>pan.sh : run Pan on Unix platforms and OSX</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060948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lstStyle/>
          <a:p>
            <a:r>
              <a:rPr lang="en-US" b="1" dirty="0"/>
              <a:t>Carte</a:t>
            </a:r>
          </a:p>
        </p:txBody>
      </p:sp>
      <p:sp>
        <p:nvSpPr>
          <p:cNvPr id="3" name="Content Placeholder 2"/>
          <p:cNvSpPr>
            <a:spLocks noGrp="1"/>
          </p:cNvSpPr>
          <p:nvPr>
            <p:ph idx="1"/>
          </p:nvPr>
        </p:nvSpPr>
        <p:spPr>
          <a:xfrm>
            <a:off x="979100" y="1571224"/>
            <a:ext cx="10233800" cy="4966349"/>
          </a:xfrm>
        </p:spPr>
        <p:txBody>
          <a:bodyPr>
            <a:noAutofit/>
          </a:bodyPr>
          <a:lstStyle/>
          <a:p>
            <a:pPr marL="0" indent="0">
              <a:buNone/>
            </a:pPr>
            <a:r>
              <a:rPr lang="en-US" sz="2000" dirty="0"/>
              <a:t>Carte is a simple web server that allows you to execute transformations and jobs remotely.  It does so by accepting XML (using a small servlet) that contains the transformation to execute and the execution configuration.  It also allows you to remotely monitor, start and stop the transformations and jobs that run on the Carte </a:t>
            </a:r>
            <a:r>
              <a:rPr lang="en-US" sz="2000" dirty="0" err="1"/>
              <a:t>server.A</a:t>
            </a:r>
            <a:r>
              <a:rPr lang="en-US" sz="2000" dirty="0"/>
              <a:t> server that is running Carte is called a Slave Server in the Pentaho Data Integration terminology.</a:t>
            </a:r>
          </a:p>
          <a:p>
            <a:pPr marL="0" indent="0">
              <a:buNone/>
            </a:pPr>
            <a:r>
              <a:rPr lang="en-US" sz="2000" b="1" dirty="0"/>
              <a:t>Installation</a:t>
            </a:r>
          </a:p>
          <a:p>
            <a:pPr marL="0" indent="0">
              <a:buNone/>
            </a:pPr>
            <a:r>
              <a:rPr lang="en-US" sz="2000" dirty="0"/>
              <a:t>Unzip the binary distribution zip-file in a directory of your choice.</a:t>
            </a:r>
            <a:br>
              <a:rPr lang="en-US" sz="2000" dirty="0"/>
            </a:br>
            <a:r>
              <a:rPr lang="en-US" sz="2000" dirty="0"/>
              <a:t>In the Kettle directory where you unzipped the file, you will find a number of files.</a:t>
            </a:r>
            <a:br>
              <a:rPr lang="en-US" sz="2000" dirty="0"/>
            </a:br>
            <a:r>
              <a:rPr lang="en-US" sz="2000" dirty="0"/>
              <a:t>Under Unix-like environments (Solaris, Linux, OSX, ...) you will need to make the shell scripts executable.  Execute these commands to make all shell scripts in the Kettle directory executable:</a:t>
            </a:r>
          </a:p>
          <a:p>
            <a:pPr marL="457200" lvl="1" indent="0">
              <a:buNone/>
            </a:pPr>
            <a:r>
              <a:rPr lang="en-US" sz="1800" b="1" dirty="0"/>
              <a:t>cd Kettle</a:t>
            </a:r>
          </a:p>
          <a:p>
            <a:pPr marL="457200" lvl="1" indent="0">
              <a:buNone/>
            </a:pPr>
            <a:r>
              <a:rPr lang="en-US" sz="1800" b="1" dirty="0" err="1"/>
              <a:t>chmod</a:t>
            </a:r>
            <a:r>
              <a:rPr lang="en-US" sz="1800" b="1" dirty="0"/>
              <a:t> +x *.</a:t>
            </a:r>
            <a:r>
              <a:rPr lang="en-US" sz="1800" b="1" dirty="0" err="1"/>
              <a:t>sh</a:t>
            </a:r>
            <a:endParaRPr lang="en-US" sz="1800" b="1" dirty="0"/>
          </a:p>
          <a:p>
            <a:pPr marL="0" indent="0">
              <a:buNone/>
            </a:pPr>
            <a:r>
              <a:rPr lang="en-US" sz="2000" dirty="0"/>
              <a:t>Carte.bat:         run Carte on the Windows platform.</a:t>
            </a:r>
          </a:p>
          <a:p>
            <a:pPr marL="0" indent="0">
              <a:buNone/>
            </a:pPr>
            <a:r>
              <a:rPr lang="en-US" sz="2000" dirty="0"/>
              <a:t>carte.sh:         run Carte on Unix platforms and OSX</a:t>
            </a:r>
          </a:p>
          <a:p>
            <a:pPr marL="457200" lvl="1" indent="0">
              <a:buNone/>
            </a:pPr>
            <a:endParaRPr lang="en-US" sz="1800" b="1" dirty="0"/>
          </a:p>
          <a:p>
            <a:pPr marL="0" indent="0">
              <a:buNone/>
            </a:pPr>
            <a:endParaRPr lang="en-US" sz="2000" dirty="0"/>
          </a:p>
        </p:txBody>
      </p:sp>
    </p:spTree>
    <p:extLst>
      <p:ext uri="{BB962C8B-B14F-4D97-AF65-F5344CB8AC3E}">
        <p14:creationId xmlns:p14="http://schemas.microsoft.com/office/powerpoint/2010/main" val="835866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64430"/>
          </a:xfrm>
        </p:spPr>
        <p:txBody>
          <a:bodyPr>
            <a:noAutofit/>
          </a:bodyPr>
          <a:lstStyle/>
          <a:p>
            <a:r>
              <a:rPr lang="en-US" sz="4400" b="1" dirty="0"/>
              <a:t>Pentaho Data Integration: Environment</a:t>
            </a:r>
            <a:endParaRPr lang="en-US" sz="4400" dirty="0"/>
          </a:p>
        </p:txBody>
      </p:sp>
      <p:pic>
        <p:nvPicPr>
          <p:cNvPr id="3074" name="Picture 2" descr="Image result for pentaho data integ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202302"/>
            <a:ext cx="8902700" cy="51658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480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46975"/>
            <a:ext cx="3932237" cy="795270"/>
          </a:xfrm>
        </p:spPr>
        <p:txBody>
          <a:bodyPr>
            <a:normAutofit/>
          </a:bodyPr>
          <a:lstStyle/>
          <a:p>
            <a:endParaRPr lang="en-US" sz="4400" dirty="0"/>
          </a:p>
        </p:txBody>
      </p:sp>
      <p:pic>
        <p:nvPicPr>
          <p:cNvPr id="2" name="Picture 1"/>
          <p:cNvPicPr>
            <a:picLocks noChangeAspect="1"/>
          </p:cNvPicPr>
          <p:nvPr/>
        </p:nvPicPr>
        <p:blipFill>
          <a:blip r:embed="rId2"/>
          <a:stretch>
            <a:fillRect/>
          </a:stretch>
        </p:blipFill>
        <p:spPr>
          <a:xfrm>
            <a:off x="1243012" y="1542245"/>
            <a:ext cx="9705975" cy="4752975"/>
          </a:xfrm>
          <a:prstGeom prst="rect">
            <a:avLst/>
          </a:prstGeom>
          <a:ln>
            <a:noFill/>
          </a:ln>
          <a:effectLst>
            <a:softEdge rad="112500"/>
          </a:effectLst>
        </p:spPr>
      </p:pic>
    </p:spTree>
    <p:extLst>
      <p:ext uri="{BB962C8B-B14F-4D97-AF65-F5344CB8AC3E}">
        <p14:creationId xmlns:p14="http://schemas.microsoft.com/office/powerpoint/2010/main" val="1731660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lnSpcReduction="10000"/>
          </a:bodyPr>
          <a:lstStyle/>
          <a:p>
            <a:r>
              <a:rPr lang="en-US" sz="4400" b="1" dirty="0"/>
              <a:t>Design Basic Transformation using PDI</a:t>
            </a:r>
          </a:p>
        </p:txBody>
      </p:sp>
    </p:spTree>
    <p:extLst>
      <p:ext uri="{BB962C8B-B14F-4D97-AF65-F5344CB8AC3E}">
        <p14:creationId xmlns:p14="http://schemas.microsoft.com/office/powerpoint/2010/main" val="2556395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a:bodyPr>
          <a:lstStyle/>
          <a:p>
            <a:r>
              <a:rPr lang="en-US" sz="4400" b="1" dirty="0"/>
              <a:t>Anatomy of Pentaho Transformation</a:t>
            </a:r>
          </a:p>
        </p:txBody>
      </p:sp>
    </p:spTree>
    <p:extLst>
      <p:ext uri="{BB962C8B-B14F-4D97-AF65-F5344CB8AC3E}">
        <p14:creationId xmlns:p14="http://schemas.microsoft.com/office/powerpoint/2010/main" val="687076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Transformation </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In Pentaho – a Transformation can be graphically defined using  -</a:t>
            </a:r>
          </a:p>
          <a:p>
            <a:pPr lvl="1"/>
            <a:r>
              <a:rPr lang="en-US" sz="2000" dirty="0"/>
              <a:t>Transformation Steps</a:t>
            </a:r>
          </a:p>
          <a:p>
            <a:pPr lvl="1"/>
            <a:r>
              <a:rPr lang="en-US" sz="2000" dirty="0"/>
              <a:t>Hops used to connect all steps</a:t>
            </a:r>
          </a:p>
          <a:p>
            <a:pPr marL="0" indent="0">
              <a:buNone/>
            </a:pPr>
            <a:endParaRPr lang="en-US" sz="2400" dirty="0"/>
          </a:p>
          <a:p>
            <a:pPr marL="0" indent="0">
              <a:buNone/>
            </a:pPr>
            <a:r>
              <a:rPr lang="en-US" sz="2400" dirty="0"/>
              <a:t>Transformations are designed to read data from source and perform (cleansing, enriching and transforming data ) operations and finally take it to its destination. </a:t>
            </a:r>
          </a:p>
          <a:p>
            <a:pPr marL="0" indent="0">
              <a:buNone/>
            </a:pPr>
            <a:endParaRPr lang="en-US" sz="2400" dirty="0"/>
          </a:p>
          <a:p>
            <a:pPr marL="0" indent="0">
              <a:buNone/>
            </a:pPr>
            <a:r>
              <a:rPr lang="en-US" sz="2400" dirty="0"/>
              <a:t>A transformation may have many possible start places and all steps execute in parallel. If a step has a step before it, it will take the data in there, and use it.</a:t>
            </a:r>
          </a:p>
        </p:txBody>
      </p:sp>
    </p:spTree>
    <p:extLst>
      <p:ext uri="{BB962C8B-B14F-4D97-AF65-F5344CB8AC3E}">
        <p14:creationId xmlns:p14="http://schemas.microsoft.com/office/powerpoint/2010/main" val="308239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Transformation Steps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A step is one part of a transformation. Steps can provide you with a wide range of functionality ranging from reading text-files to implementing slowly changing dimensions. </a:t>
            </a:r>
          </a:p>
          <a:p>
            <a:pPr marL="0" indent="0">
              <a:buNone/>
            </a:pPr>
            <a:r>
              <a:rPr lang="en-US" sz="2400" dirty="0"/>
              <a:t>In a nutshell – transformation steps are connectors / components in your Pentaho transformation which </a:t>
            </a:r>
            <a:endParaRPr lang="en-US" sz="2000" dirty="0"/>
          </a:p>
          <a:p>
            <a:r>
              <a:rPr lang="en-US" sz="2000" dirty="0"/>
              <a:t>Connects / extract data from wide variety of file formats &amp; databases</a:t>
            </a:r>
          </a:p>
          <a:p>
            <a:r>
              <a:rPr lang="en-US" sz="2000" dirty="0"/>
              <a:t>Helps you perform transformations on your data ( cleansing records, sorting, adding </a:t>
            </a:r>
            <a:r>
              <a:rPr lang="en-US" sz="2000" dirty="0" err="1"/>
              <a:t>colums</a:t>
            </a:r>
            <a:r>
              <a:rPr lang="en-US" sz="2000" dirty="0"/>
              <a:t>)</a:t>
            </a:r>
          </a:p>
          <a:p>
            <a:r>
              <a:rPr lang="en-US" sz="2000" dirty="0"/>
              <a:t>Connects to wide variety of files formats / databases as target systems</a:t>
            </a:r>
          </a:p>
          <a:p>
            <a:pPr marL="0" indent="0">
              <a:buNone/>
            </a:pPr>
            <a:endParaRPr lang="en-US" sz="2000" dirty="0"/>
          </a:p>
          <a:p>
            <a:pPr marL="0" indent="0">
              <a:buNone/>
            </a:pPr>
            <a:r>
              <a:rPr lang="en-US" sz="2400" dirty="0"/>
              <a:t>Out of box – PDI provides 300+ transformation steps</a:t>
            </a:r>
          </a:p>
        </p:txBody>
      </p:sp>
    </p:spTree>
    <p:extLst>
      <p:ext uri="{BB962C8B-B14F-4D97-AF65-F5344CB8AC3E}">
        <p14:creationId xmlns:p14="http://schemas.microsoft.com/office/powerpoint/2010/main" val="2375458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Hops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A hop connects one transformation step or job entry with another. The direction of the data flow is indicated with an arrow on the graphical view pane. A hop can be enabled or disabled (for testing purposes for example)</a:t>
            </a:r>
          </a:p>
          <a:p>
            <a:pPr marL="0" indent="0">
              <a:buNone/>
            </a:pPr>
            <a:endParaRPr lang="en-US" sz="2400" dirty="0"/>
          </a:p>
          <a:p>
            <a:pPr marL="0" indent="0">
              <a:buNone/>
            </a:pPr>
            <a:r>
              <a:rPr lang="en-US" sz="2400" b="1" dirty="0"/>
              <a:t>Transformation Hops</a:t>
            </a:r>
          </a:p>
          <a:p>
            <a:pPr marL="0" indent="0">
              <a:buNone/>
            </a:pPr>
            <a:r>
              <a:rPr lang="en-US" sz="2400" dirty="0"/>
              <a:t>When a hop is disabled in a transformation, the steps that follow the disabled hop are cut off from any data flowing upstream of the disabled hop. This may lead to unexpected results when editing the downstream steps. For example, if a particular step-type offers a "Get Fields" button, clicking the button may not reveal any of the incoming fields as long as the hop is still disabled.</a:t>
            </a:r>
          </a:p>
        </p:txBody>
      </p:sp>
    </p:spTree>
    <p:extLst>
      <p:ext uri="{BB962C8B-B14F-4D97-AF65-F5344CB8AC3E}">
        <p14:creationId xmlns:p14="http://schemas.microsoft.com/office/powerpoint/2010/main" val="158569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Working with Files</a:t>
            </a:r>
          </a:p>
        </p:txBody>
      </p:sp>
      <p:sp>
        <p:nvSpPr>
          <p:cNvPr id="5" name="Content Placeholder 4"/>
          <p:cNvSpPr>
            <a:spLocks noGrp="1"/>
          </p:cNvSpPr>
          <p:nvPr>
            <p:ph idx="1"/>
          </p:nvPr>
        </p:nvSpPr>
        <p:spPr>
          <a:xfrm>
            <a:off x="1120000" y="1825625"/>
            <a:ext cx="7560403" cy="4351338"/>
          </a:xfrm>
        </p:spPr>
        <p:txBody>
          <a:bodyPr>
            <a:normAutofit lnSpcReduction="10000"/>
          </a:bodyPr>
          <a:lstStyle/>
          <a:p>
            <a:pPr marL="0" indent="0">
              <a:buNone/>
            </a:pPr>
            <a:r>
              <a:rPr lang="en-US" sz="2400" dirty="0"/>
              <a:t>PDI offers steps to connect with variety of file formats…</a:t>
            </a:r>
          </a:p>
          <a:p>
            <a:pPr marL="0" indent="0">
              <a:buNone/>
            </a:pPr>
            <a:r>
              <a:rPr lang="en-US" sz="2400" dirty="0"/>
              <a:t>These steps are used for input and output from / to files</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Under file management – complete set of copy, delete, archive, directory listing is available</a:t>
            </a:r>
          </a:p>
        </p:txBody>
      </p:sp>
      <p:pic>
        <p:nvPicPr>
          <p:cNvPr id="6" name="Picture 5"/>
          <p:cNvPicPr>
            <a:picLocks noChangeAspect="1"/>
          </p:cNvPicPr>
          <p:nvPr/>
        </p:nvPicPr>
        <p:blipFill>
          <a:blip r:embed="rId2"/>
          <a:stretch>
            <a:fillRect/>
          </a:stretch>
        </p:blipFill>
        <p:spPr>
          <a:xfrm>
            <a:off x="8243249" y="1119116"/>
            <a:ext cx="3712190" cy="5057847"/>
          </a:xfrm>
          <a:prstGeom prst="rect">
            <a:avLst/>
          </a:prstGeom>
          <a:ln>
            <a:noFill/>
          </a:ln>
          <a:effectLst>
            <a:softEdge rad="112500"/>
          </a:effectLst>
        </p:spPr>
      </p:pic>
      <p:graphicFrame>
        <p:nvGraphicFramePr>
          <p:cNvPr id="7" name="Table 6"/>
          <p:cNvGraphicFramePr>
            <a:graphicFrameLocks noGrp="1"/>
          </p:cNvGraphicFramePr>
          <p:nvPr>
            <p:extLst>
              <p:ext uri="{D42A27DB-BD31-4B8C-83A1-F6EECF244321}">
                <p14:modId xmlns:p14="http://schemas.microsoft.com/office/powerpoint/2010/main" val="1601753800"/>
              </p:ext>
            </p:extLst>
          </p:nvPr>
        </p:nvGraphicFramePr>
        <p:xfrm>
          <a:off x="1273853" y="2803750"/>
          <a:ext cx="6722774" cy="2206062"/>
        </p:xfrm>
        <a:graphic>
          <a:graphicData uri="http://schemas.openxmlformats.org/drawingml/2006/table">
            <a:tbl>
              <a:tblPr firstRow="1" bandRow="1">
                <a:tableStyleId>{5C22544A-7EE6-4342-B048-85BDC9FD1C3A}</a:tableStyleId>
              </a:tblPr>
              <a:tblGrid>
                <a:gridCol w="3361387">
                  <a:extLst>
                    <a:ext uri="{9D8B030D-6E8A-4147-A177-3AD203B41FA5}">
                      <a16:colId xmlns:a16="http://schemas.microsoft.com/office/drawing/2014/main" val="20000"/>
                    </a:ext>
                  </a:extLst>
                </a:gridCol>
                <a:gridCol w="3361387">
                  <a:extLst>
                    <a:ext uri="{9D8B030D-6E8A-4147-A177-3AD203B41FA5}">
                      <a16:colId xmlns:a16="http://schemas.microsoft.com/office/drawing/2014/main" val="20001"/>
                    </a:ext>
                  </a:extLst>
                </a:gridCol>
              </a:tblGrid>
              <a:tr h="34137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69594">
                <a:tc>
                  <a:txBody>
                    <a:bodyPr/>
                    <a:lstStyle/>
                    <a:p>
                      <a:r>
                        <a:rPr lang="en-US" dirty="0"/>
                        <a:t>1)</a:t>
                      </a:r>
                      <a:r>
                        <a:rPr lang="en-US" baseline="0" dirty="0"/>
                        <a:t> XML files</a:t>
                      </a:r>
                      <a:endParaRPr lang="en-US" dirty="0"/>
                    </a:p>
                  </a:txBody>
                  <a:tcPr/>
                </a:tc>
                <a:tc>
                  <a:txBody>
                    <a:bodyPr/>
                    <a:lstStyle/>
                    <a:p>
                      <a:r>
                        <a:rPr lang="en-US" dirty="0"/>
                        <a:t>6) </a:t>
                      </a:r>
                      <a:r>
                        <a:rPr lang="en-US" dirty="0" err="1"/>
                        <a:t>Json</a:t>
                      </a:r>
                      <a:endParaRPr lang="en-US" dirty="0"/>
                    </a:p>
                  </a:txBody>
                  <a:tcPr/>
                </a:tc>
                <a:extLst>
                  <a:ext uri="{0D108BD9-81ED-4DB2-BD59-A6C34878D82A}">
                    <a16:rowId xmlns:a16="http://schemas.microsoft.com/office/drawing/2014/main" val="10001"/>
                  </a:ext>
                </a:extLst>
              </a:tr>
              <a:tr h="369594">
                <a:tc>
                  <a:txBody>
                    <a:bodyPr/>
                    <a:lstStyle/>
                    <a:p>
                      <a:r>
                        <a:rPr lang="en-US" dirty="0"/>
                        <a:t>2)</a:t>
                      </a:r>
                      <a:r>
                        <a:rPr lang="en-US" baseline="0" dirty="0"/>
                        <a:t> Delimited</a:t>
                      </a:r>
                    </a:p>
                  </a:txBody>
                  <a:tcPr/>
                </a:tc>
                <a:tc>
                  <a:txBody>
                    <a:bodyPr/>
                    <a:lstStyle/>
                    <a:p>
                      <a:r>
                        <a:rPr lang="en-US" dirty="0"/>
                        <a:t>7) Microsoft Access</a:t>
                      </a:r>
                    </a:p>
                  </a:txBody>
                  <a:tcPr/>
                </a:tc>
                <a:extLst>
                  <a:ext uri="{0D108BD9-81ED-4DB2-BD59-A6C34878D82A}">
                    <a16:rowId xmlns:a16="http://schemas.microsoft.com/office/drawing/2014/main" val="10002"/>
                  </a:ext>
                </a:extLst>
              </a:tr>
              <a:tr h="369594">
                <a:tc>
                  <a:txBody>
                    <a:bodyPr/>
                    <a:lstStyle/>
                    <a:p>
                      <a:r>
                        <a:rPr lang="en-US" dirty="0"/>
                        <a:t>3) Excel</a:t>
                      </a:r>
                    </a:p>
                  </a:txBody>
                  <a:tcPr/>
                </a:tc>
                <a:tc>
                  <a:txBody>
                    <a:bodyPr/>
                    <a:lstStyle/>
                    <a:p>
                      <a:r>
                        <a:rPr lang="en-US" dirty="0"/>
                        <a:t>8) LDIF</a:t>
                      </a:r>
                    </a:p>
                  </a:txBody>
                  <a:tcPr/>
                </a:tc>
                <a:extLst>
                  <a:ext uri="{0D108BD9-81ED-4DB2-BD59-A6C34878D82A}">
                    <a16:rowId xmlns:a16="http://schemas.microsoft.com/office/drawing/2014/main" val="10003"/>
                  </a:ext>
                </a:extLst>
              </a:tr>
              <a:tr h="364531">
                <a:tc>
                  <a:txBody>
                    <a:bodyPr/>
                    <a:lstStyle/>
                    <a:p>
                      <a:r>
                        <a:rPr lang="en-US" dirty="0"/>
                        <a:t>4)</a:t>
                      </a:r>
                      <a:r>
                        <a:rPr lang="en-US" baseline="0" dirty="0"/>
                        <a:t> Full row</a:t>
                      </a:r>
                      <a:endParaRPr lang="en-US" dirty="0"/>
                    </a:p>
                  </a:txBody>
                  <a:tcPr/>
                </a:tc>
                <a:tc>
                  <a:txBody>
                    <a:bodyPr/>
                    <a:lstStyle/>
                    <a:p>
                      <a:r>
                        <a:rPr lang="en-US" dirty="0"/>
                        <a:t>9) Email</a:t>
                      </a:r>
                    </a:p>
                  </a:txBody>
                  <a:tcPr/>
                </a:tc>
                <a:extLst>
                  <a:ext uri="{0D108BD9-81ED-4DB2-BD59-A6C34878D82A}">
                    <a16:rowId xmlns:a16="http://schemas.microsoft.com/office/drawing/2014/main" val="10004"/>
                  </a:ext>
                </a:extLst>
              </a:tr>
              <a:tr h="364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Positional</a:t>
                      </a:r>
                    </a:p>
                  </a:txBody>
                  <a:tcPr/>
                </a:tc>
                <a:tc>
                  <a:txBody>
                    <a:bodyPr/>
                    <a:lstStyle/>
                    <a:p>
                      <a:r>
                        <a:rPr lang="en-US" dirty="0"/>
                        <a:t>10) Property</a:t>
                      </a:r>
                      <a:r>
                        <a:rPr lang="en-US" baseline="0" dirty="0"/>
                        <a:t> Input</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13629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46975"/>
            <a:ext cx="3932237" cy="795270"/>
          </a:xfrm>
        </p:spPr>
        <p:txBody>
          <a:bodyPr>
            <a:normAutofit/>
          </a:bodyPr>
          <a:lstStyle/>
          <a:p>
            <a:r>
              <a:rPr lang="en-US" sz="4400" dirty="0"/>
              <a:t>Day 2 Agenda</a:t>
            </a:r>
          </a:p>
        </p:txBody>
      </p:sp>
      <p:sp>
        <p:nvSpPr>
          <p:cNvPr id="6" name="Text Placeholder 5"/>
          <p:cNvSpPr>
            <a:spLocks noGrp="1"/>
          </p:cNvSpPr>
          <p:nvPr>
            <p:ph type="body" sz="half" idx="2"/>
          </p:nvPr>
        </p:nvSpPr>
        <p:spPr>
          <a:xfrm>
            <a:off x="839787" y="1542245"/>
            <a:ext cx="8639063" cy="4326743"/>
          </a:xfrm>
        </p:spPr>
        <p:txBody>
          <a:bodyPr>
            <a:normAutofit fontScale="92500" lnSpcReduction="20000"/>
          </a:bodyPr>
          <a:lstStyle/>
          <a:p>
            <a:pPr marL="285750" indent="-285750">
              <a:buFont typeface="Arial" panose="020B0604020202020204" pitchFamily="34" charset="0"/>
              <a:buChar char="•"/>
            </a:pPr>
            <a:r>
              <a:rPr lang="en-US" sz="3200" dirty="0"/>
              <a:t>Working with Databases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Design Jobs using PDI</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Metadata Injection</a:t>
            </a:r>
          </a:p>
          <a:p>
            <a:endParaRPr lang="en-US" sz="3200" dirty="0"/>
          </a:p>
          <a:p>
            <a:pPr marL="285750" indent="-285750">
              <a:buFont typeface="Arial" panose="020B0604020202020204" pitchFamily="34" charset="0"/>
              <a:buChar char="•"/>
            </a:pPr>
            <a:r>
              <a:rPr lang="en-US" sz="3200" dirty="0"/>
              <a:t>Using Pentaho Variables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Assignment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20482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1000"/>
                                        <p:tgtEl>
                                          <p:spTgt spid="6">
                                            <p:txEl>
                                              <p:pRg st="8" end="8"/>
                                            </p:txEl>
                                          </p:spTgt>
                                        </p:tgtEl>
                                      </p:cBhvr>
                                    </p:animEffect>
                                    <p:anim calcmode="lin" valueType="num">
                                      <p:cBhvr>
                                        <p:cTn id="36"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Working with Databases</a:t>
            </a:r>
          </a:p>
        </p:txBody>
      </p:sp>
      <p:sp>
        <p:nvSpPr>
          <p:cNvPr id="5" name="Content Placeholder 4"/>
          <p:cNvSpPr>
            <a:spLocks noGrp="1"/>
          </p:cNvSpPr>
          <p:nvPr>
            <p:ph idx="1"/>
          </p:nvPr>
        </p:nvSpPr>
        <p:spPr>
          <a:xfrm>
            <a:off x="1120000" y="1825625"/>
            <a:ext cx="7560403" cy="4351338"/>
          </a:xfrm>
        </p:spPr>
        <p:txBody>
          <a:bodyPr/>
          <a:lstStyle/>
          <a:p>
            <a:pPr marL="0" indent="0">
              <a:buNone/>
            </a:pPr>
            <a:r>
              <a:rPr lang="en-US" dirty="0"/>
              <a:t>These components are used for performing operations on RDBMS</a:t>
            </a:r>
          </a:p>
          <a:p>
            <a:pPr marL="0" indent="0">
              <a:buNone/>
            </a:pPr>
            <a:r>
              <a:rPr lang="en-US" dirty="0"/>
              <a:t>We’ll now design few jobs to perform operations on MySQL database… </a:t>
            </a:r>
          </a:p>
          <a:p>
            <a:pPr marL="0" indent="0">
              <a:buNone/>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948146452"/>
              </p:ext>
            </p:extLst>
          </p:nvPr>
        </p:nvGraphicFramePr>
        <p:xfrm>
          <a:off x="1474841" y="3591132"/>
          <a:ext cx="6401263" cy="2941416"/>
        </p:xfrm>
        <a:graphic>
          <a:graphicData uri="http://schemas.openxmlformats.org/drawingml/2006/table">
            <a:tbl>
              <a:tblPr firstRow="1" bandRow="1">
                <a:tableStyleId>{5C22544A-7EE6-4342-B048-85BDC9FD1C3A}</a:tableStyleId>
              </a:tblPr>
              <a:tblGrid>
                <a:gridCol w="2847022">
                  <a:extLst>
                    <a:ext uri="{9D8B030D-6E8A-4147-A177-3AD203B41FA5}">
                      <a16:colId xmlns:a16="http://schemas.microsoft.com/office/drawing/2014/main" val="20000"/>
                    </a:ext>
                  </a:extLst>
                </a:gridCol>
                <a:gridCol w="3554241">
                  <a:extLst>
                    <a:ext uri="{9D8B030D-6E8A-4147-A177-3AD203B41FA5}">
                      <a16:colId xmlns:a16="http://schemas.microsoft.com/office/drawing/2014/main" val="20001"/>
                    </a:ext>
                  </a:extLst>
                </a:gridCol>
              </a:tblGrid>
              <a:tr h="36959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69594">
                <a:tc>
                  <a:txBody>
                    <a:bodyPr/>
                    <a:lstStyle/>
                    <a:p>
                      <a:r>
                        <a:rPr lang="en-US" dirty="0"/>
                        <a:t>1)</a:t>
                      </a:r>
                      <a:r>
                        <a:rPr lang="en-US" baseline="0" dirty="0"/>
                        <a:t> </a:t>
                      </a:r>
                      <a:r>
                        <a:rPr lang="en-US" dirty="0"/>
                        <a:t>AS400</a:t>
                      </a:r>
                    </a:p>
                  </a:txBody>
                  <a:tcPr/>
                </a:tc>
                <a:tc>
                  <a:txBody>
                    <a:bodyPr/>
                    <a:lstStyle/>
                    <a:p>
                      <a:r>
                        <a:rPr lang="en-US" dirty="0"/>
                        <a:t>8) MS SQL Server</a:t>
                      </a:r>
                    </a:p>
                  </a:txBody>
                  <a:tcPr/>
                </a:tc>
                <a:extLst>
                  <a:ext uri="{0D108BD9-81ED-4DB2-BD59-A6C34878D82A}">
                    <a16:rowId xmlns:a16="http://schemas.microsoft.com/office/drawing/2014/main" val="10001"/>
                  </a:ext>
                </a:extLst>
              </a:tr>
              <a:tr h="369594">
                <a:tc>
                  <a:txBody>
                    <a:bodyPr/>
                    <a:lstStyle/>
                    <a:p>
                      <a:r>
                        <a:rPr lang="en-US" dirty="0"/>
                        <a:t>2)</a:t>
                      </a:r>
                      <a:r>
                        <a:rPr lang="en-US" baseline="0" dirty="0"/>
                        <a:t> Access</a:t>
                      </a:r>
                    </a:p>
                  </a:txBody>
                  <a:tcPr/>
                </a:tc>
                <a:tc>
                  <a:txBody>
                    <a:bodyPr/>
                    <a:lstStyle/>
                    <a:p>
                      <a:r>
                        <a:rPr lang="en-US" dirty="0"/>
                        <a:t>9) MySQL</a:t>
                      </a:r>
                    </a:p>
                  </a:txBody>
                  <a:tcPr/>
                </a:tc>
                <a:extLst>
                  <a:ext uri="{0D108BD9-81ED-4DB2-BD59-A6C34878D82A}">
                    <a16:rowId xmlns:a16="http://schemas.microsoft.com/office/drawing/2014/main" val="10002"/>
                  </a:ext>
                </a:extLst>
              </a:tr>
              <a:tr h="369594">
                <a:tc>
                  <a:txBody>
                    <a:bodyPr/>
                    <a:lstStyle/>
                    <a:p>
                      <a:r>
                        <a:rPr lang="en-US" dirty="0"/>
                        <a:t>3) </a:t>
                      </a:r>
                      <a:r>
                        <a:rPr lang="en-US" dirty="0" err="1"/>
                        <a:t>AmazonRDS</a:t>
                      </a:r>
                      <a:endParaRPr lang="en-US" dirty="0"/>
                    </a:p>
                  </a:txBody>
                  <a:tcPr/>
                </a:tc>
                <a:tc>
                  <a:txBody>
                    <a:bodyPr/>
                    <a:lstStyle/>
                    <a:p>
                      <a:r>
                        <a:rPr lang="en-US" dirty="0"/>
                        <a:t>10) </a:t>
                      </a:r>
                      <a:r>
                        <a:rPr lang="en-US" dirty="0" err="1"/>
                        <a:t>MongoDB</a:t>
                      </a:r>
                      <a:endParaRPr lang="en-US" dirty="0"/>
                    </a:p>
                  </a:txBody>
                  <a:tcPr/>
                </a:tc>
                <a:extLst>
                  <a:ext uri="{0D108BD9-81ED-4DB2-BD59-A6C34878D82A}">
                    <a16:rowId xmlns:a16="http://schemas.microsoft.com/office/drawing/2014/main" val="10003"/>
                  </a:ext>
                </a:extLst>
              </a:tr>
              <a:tr h="364531">
                <a:tc>
                  <a:txBody>
                    <a:bodyPr/>
                    <a:lstStyle/>
                    <a:p>
                      <a:r>
                        <a:rPr lang="en-US" dirty="0"/>
                        <a:t>4)</a:t>
                      </a:r>
                      <a:r>
                        <a:rPr lang="en-US" baseline="0" dirty="0"/>
                        <a:t> Cassandra</a:t>
                      </a:r>
                      <a:endParaRPr lang="en-US" dirty="0"/>
                    </a:p>
                  </a:txBody>
                  <a:tcPr/>
                </a:tc>
                <a:tc>
                  <a:txBody>
                    <a:bodyPr/>
                    <a:lstStyle/>
                    <a:p>
                      <a:r>
                        <a:rPr lang="en-US" dirty="0"/>
                        <a:t>11) </a:t>
                      </a:r>
                      <a:r>
                        <a:rPr lang="en-US" dirty="0" err="1"/>
                        <a:t>Netezza</a:t>
                      </a:r>
                      <a:endParaRPr lang="en-US" dirty="0"/>
                    </a:p>
                  </a:txBody>
                  <a:tcPr/>
                </a:tc>
                <a:extLst>
                  <a:ext uri="{0D108BD9-81ED-4DB2-BD59-A6C34878D82A}">
                    <a16:rowId xmlns:a16="http://schemas.microsoft.com/office/drawing/2014/main" val="10004"/>
                  </a:ext>
                </a:extLst>
              </a:tr>
              <a:tr h="364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DB2</a:t>
                      </a:r>
                    </a:p>
                  </a:txBody>
                  <a:tcPr/>
                </a:tc>
                <a:tc>
                  <a:txBody>
                    <a:bodyPr/>
                    <a:lstStyle/>
                    <a:p>
                      <a:r>
                        <a:rPr lang="en-US" dirty="0"/>
                        <a:t>12) Oracle</a:t>
                      </a:r>
                    </a:p>
                  </a:txBody>
                  <a:tcPr/>
                </a:tc>
                <a:extLst>
                  <a:ext uri="{0D108BD9-81ED-4DB2-BD59-A6C34878D82A}">
                    <a16:rowId xmlns:a16="http://schemas.microsoft.com/office/drawing/2014/main" val="10005"/>
                  </a:ext>
                </a:extLst>
              </a:tr>
              <a:tr h="364531">
                <a:tc>
                  <a:txBody>
                    <a:bodyPr/>
                    <a:lstStyle/>
                    <a:p>
                      <a:r>
                        <a:rPr lang="en-US" dirty="0"/>
                        <a:t>6) </a:t>
                      </a:r>
                      <a:r>
                        <a:rPr lang="en-US" dirty="0" err="1"/>
                        <a:t>Greenplum</a:t>
                      </a:r>
                      <a:endParaRPr lang="en-US" dirty="0"/>
                    </a:p>
                  </a:txBody>
                  <a:tcPr/>
                </a:tc>
                <a:tc>
                  <a:txBody>
                    <a:bodyPr/>
                    <a:lstStyle/>
                    <a:p>
                      <a:r>
                        <a:rPr lang="en-US" dirty="0"/>
                        <a:t>13)</a:t>
                      </a:r>
                      <a:r>
                        <a:rPr lang="en-US" baseline="0" dirty="0"/>
                        <a:t> </a:t>
                      </a:r>
                      <a:r>
                        <a:rPr lang="en-US" baseline="0" dirty="0" err="1"/>
                        <a:t>PostGreSQL</a:t>
                      </a:r>
                      <a:endParaRPr lang="en-US" dirty="0"/>
                    </a:p>
                  </a:txBody>
                  <a:tcPr/>
                </a:tc>
                <a:extLst>
                  <a:ext uri="{0D108BD9-81ED-4DB2-BD59-A6C34878D82A}">
                    <a16:rowId xmlns:a16="http://schemas.microsoft.com/office/drawing/2014/main" val="10006"/>
                  </a:ext>
                </a:extLst>
              </a:tr>
              <a:tr h="364531">
                <a:tc>
                  <a:txBody>
                    <a:bodyPr/>
                    <a:lstStyle/>
                    <a:p>
                      <a:r>
                        <a:rPr lang="en-US" dirty="0"/>
                        <a:t>7) </a:t>
                      </a:r>
                      <a:r>
                        <a:rPr lang="en-US" dirty="0" err="1"/>
                        <a:t>JavaDB</a:t>
                      </a:r>
                      <a:endParaRPr lang="en-US" dirty="0"/>
                    </a:p>
                  </a:txBody>
                  <a:tcPr/>
                </a:tc>
                <a:tc>
                  <a:txBody>
                    <a:bodyPr/>
                    <a:lstStyle/>
                    <a:p>
                      <a:r>
                        <a:rPr lang="en-US" dirty="0"/>
                        <a:t>14) </a:t>
                      </a:r>
                      <a:r>
                        <a:rPr lang="en-US" dirty="0" err="1"/>
                        <a:t>SQLLite</a:t>
                      </a:r>
                      <a:endParaRPr lang="en-US" dirty="0"/>
                    </a:p>
                  </a:txBody>
                  <a:tcPr/>
                </a:tc>
                <a:extLst>
                  <a:ext uri="{0D108BD9-81ED-4DB2-BD59-A6C34878D82A}">
                    <a16:rowId xmlns:a16="http://schemas.microsoft.com/office/drawing/2014/main" val="10007"/>
                  </a:ext>
                </a:extLst>
              </a:tr>
            </a:tbl>
          </a:graphicData>
        </a:graphic>
      </p:graphicFrame>
      <p:pic>
        <p:nvPicPr>
          <p:cNvPr id="3" name="Picture 2"/>
          <p:cNvPicPr>
            <a:picLocks noChangeAspect="1"/>
          </p:cNvPicPr>
          <p:nvPr/>
        </p:nvPicPr>
        <p:blipFill>
          <a:blip r:embed="rId2"/>
          <a:stretch>
            <a:fillRect/>
          </a:stretch>
        </p:blipFill>
        <p:spPr>
          <a:xfrm>
            <a:off x="8348875" y="1273648"/>
            <a:ext cx="3409950" cy="5238750"/>
          </a:xfrm>
          <a:prstGeom prst="rect">
            <a:avLst/>
          </a:prstGeom>
          <a:ln>
            <a:noFill/>
          </a:ln>
          <a:effectLst>
            <a:softEdge rad="112500"/>
          </a:effectLst>
        </p:spPr>
      </p:pic>
    </p:spTree>
    <p:extLst>
      <p:ext uri="{BB962C8B-B14F-4D97-AF65-F5344CB8AC3E}">
        <p14:creationId xmlns:p14="http://schemas.microsoft.com/office/powerpoint/2010/main" val="1668311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Job</a:t>
            </a:r>
          </a:p>
        </p:txBody>
      </p:sp>
      <p:sp>
        <p:nvSpPr>
          <p:cNvPr id="3" name="Content Placeholder 2"/>
          <p:cNvSpPr>
            <a:spLocks noGrp="1"/>
          </p:cNvSpPr>
          <p:nvPr>
            <p:ph idx="1"/>
          </p:nvPr>
        </p:nvSpPr>
        <p:spPr>
          <a:xfrm>
            <a:off x="1120000" y="1442434"/>
            <a:ext cx="9893743" cy="4734529"/>
          </a:xfrm>
        </p:spPr>
        <p:txBody>
          <a:bodyPr>
            <a:noAutofit/>
          </a:bodyPr>
          <a:lstStyle/>
          <a:p>
            <a:pPr marL="0" indent="0">
              <a:buNone/>
            </a:pPr>
            <a:r>
              <a:rPr lang="en-US" sz="2400" dirty="0"/>
              <a:t>Job manage the transformations. A job is made of  transformations. The job define in which order the transformation are going to be called. For instance you first need to update all the dimensions tables before updating the facts table in an </a:t>
            </a:r>
            <a:r>
              <a:rPr lang="en-US" sz="2400" dirty="0" err="1"/>
              <a:t>olap</a:t>
            </a:r>
            <a:r>
              <a:rPr lang="en-US" sz="2400" dirty="0"/>
              <a:t> cube.</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A job has one start place, and executes one step at a time, with one flow through the steps.</a:t>
            </a:r>
          </a:p>
        </p:txBody>
      </p:sp>
      <p:pic>
        <p:nvPicPr>
          <p:cNvPr id="1028" name="Picture 4" descr="Image result for pentaho j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661" y="2871485"/>
            <a:ext cx="5400675" cy="1876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511739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Job Hops</a:t>
            </a:r>
          </a:p>
          <a:p>
            <a:pPr marL="0" indent="0">
              <a:buNone/>
            </a:pPr>
            <a:r>
              <a:rPr lang="en-US" sz="2400" dirty="0"/>
              <a:t>Besides the execution order, a hop also specifies the condition on which the next job entry will be executed. You can specify the evaluation mode by right clicking on the job hop:</a:t>
            </a:r>
          </a:p>
          <a:p>
            <a:r>
              <a:rPr lang="en-US" sz="2000" dirty="0"/>
              <a:t>"Unconditional" specifies that the next job entry will be executed regardless of the result of the originating job entry.</a:t>
            </a:r>
          </a:p>
          <a:p>
            <a:r>
              <a:rPr lang="en-US" sz="2000" dirty="0"/>
              <a:t>"Follow when result is true" specifies that the next job entry will only be executed when the result of the originating job entry was true, meaning successful execution, file found, table found, without error, evaluation was false, ...</a:t>
            </a:r>
          </a:p>
          <a:p>
            <a:r>
              <a:rPr lang="en-US" sz="2000" dirty="0"/>
              <a:t>"Follow when result is false" specifies that the next job entry will only be executed when the result of the originating job entry was false, meaning unsuccessful execution, file not found, table not found, error(s) occurred, evaluation was false, ...</a:t>
            </a:r>
          </a:p>
        </p:txBody>
      </p:sp>
    </p:spTree>
    <p:extLst>
      <p:ext uri="{BB962C8B-B14F-4D97-AF65-F5344CB8AC3E}">
        <p14:creationId xmlns:p14="http://schemas.microsoft.com/office/powerpoint/2010/main" val="2000686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1551"/>
          </a:xfrm>
        </p:spPr>
        <p:txBody>
          <a:bodyPr/>
          <a:lstStyle/>
          <a:p>
            <a:r>
              <a:rPr lang="en-US" dirty="0"/>
              <a:t>Pentaho Tools</a:t>
            </a:r>
          </a:p>
        </p:txBody>
      </p:sp>
      <p:pic>
        <p:nvPicPr>
          <p:cNvPr id="4" name="Picture 3"/>
          <p:cNvPicPr>
            <a:picLocks noChangeAspect="1"/>
          </p:cNvPicPr>
          <p:nvPr/>
        </p:nvPicPr>
        <p:blipFill>
          <a:blip r:embed="rId3"/>
          <a:stretch>
            <a:fillRect/>
          </a:stretch>
        </p:blipFill>
        <p:spPr>
          <a:xfrm>
            <a:off x="1743075" y="1681766"/>
            <a:ext cx="8705850" cy="4267200"/>
          </a:xfrm>
          <a:prstGeom prst="rect">
            <a:avLst/>
          </a:prstGeom>
          <a:ln>
            <a:noFill/>
          </a:ln>
          <a:effectLst>
            <a:softEdge rad="112500"/>
          </a:effectLst>
        </p:spPr>
      </p:pic>
    </p:spTree>
    <p:extLst>
      <p:ext uri="{BB962C8B-B14F-4D97-AF65-F5344CB8AC3E}">
        <p14:creationId xmlns:p14="http://schemas.microsoft.com/office/powerpoint/2010/main" val="853880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a:bodyPr>
          <a:lstStyle/>
          <a:p>
            <a:r>
              <a:rPr lang="en-US" sz="4400" b="1" dirty="0"/>
              <a:t>Metadata Injection</a:t>
            </a:r>
          </a:p>
        </p:txBody>
      </p:sp>
    </p:spTree>
    <p:extLst>
      <p:ext uri="{BB962C8B-B14F-4D97-AF65-F5344CB8AC3E}">
        <p14:creationId xmlns:p14="http://schemas.microsoft.com/office/powerpoint/2010/main" val="3626238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What is Metadata Injection</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400" dirty="0"/>
              <a:t>ETL Metadata Injection, which is capable of inserting metadata into a template transformation. So instead of statically entering ETL metadata in a step dialog, you can pass it dynamically. This feature certainly plays an instrumental role in solving repetitive ETL workloads like loading of text files, data migration and so on. </a:t>
            </a:r>
          </a:p>
          <a:p>
            <a:pPr marL="0" indent="0">
              <a:buNone/>
            </a:pPr>
            <a:r>
              <a:rPr lang="en-IN" sz="2400" dirty="0"/>
              <a:t>Metadata injection inserts data from various sources into your transformation at runtime. This insertion reduces repetitive ETL tasks for various input and output files.</a:t>
            </a:r>
            <a:endParaRPr lang="en-IN" sz="2000" dirty="0"/>
          </a:p>
          <a:p>
            <a:pPr marL="0" indent="0">
              <a:buNone/>
            </a:pPr>
            <a:endParaRPr lang="en-US" sz="2000" dirty="0"/>
          </a:p>
        </p:txBody>
      </p:sp>
    </p:spTree>
    <p:extLst>
      <p:ext uri="{BB962C8B-B14F-4D97-AF65-F5344CB8AC3E}">
        <p14:creationId xmlns:p14="http://schemas.microsoft.com/office/powerpoint/2010/main" val="4263889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What is Metadata Injection</a:t>
            </a:r>
          </a:p>
        </p:txBody>
      </p:sp>
      <p:sp>
        <p:nvSpPr>
          <p:cNvPr id="4" name="AutoShape 2" descr="Metadata Injection Process">
            <a:extLst>
              <a:ext uri="{FF2B5EF4-FFF2-40B4-BE49-F238E27FC236}">
                <a16:creationId xmlns:a16="http://schemas.microsoft.com/office/drawing/2014/main" id="{1B706B7D-338F-40D4-846C-5293CFBAD6B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8" name="Picture 4" descr="Metadata Injection Process">
            <a:extLst>
              <a:ext uri="{FF2B5EF4-FFF2-40B4-BE49-F238E27FC236}">
                <a16:creationId xmlns:a16="http://schemas.microsoft.com/office/drawing/2014/main" id="{2FDBE272-BE27-4DFD-9417-343A63668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000" y="1292309"/>
            <a:ext cx="10038330" cy="48884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134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fontScale="90000"/>
          </a:bodyPr>
          <a:lstStyle/>
          <a:p>
            <a:r>
              <a:rPr lang="en-US" dirty="0"/>
              <a:t>Steps which support Metadata Injection</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000" dirty="0">
                <a:hlinkClick r:id="rId2"/>
              </a:rPr>
              <a:t>https://help.pentaho.com/Documentation/7.1/0L0/0Y0/0K0/ETL_Metadata_Injection/Steps_Supporting_MDI</a:t>
            </a:r>
            <a:endParaRPr lang="en-US" sz="2000" dirty="0"/>
          </a:p>
        </p:txBody>
      </p:sp>
    </p:spTree>
    <p:extLst>
      <p:ext uri="{BB962C8B-B14F-4D97-AF65-F5344CB8AC3E}">
        <p14:creationId xmlns:p14="http://schemas.microsoft.com/office/powerpoint/2010/main" val="3959551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a:bodyPr>
          <a:lstStyle/>
          <a:p>
            <a:r>
              <a:rPr lang="en-US" sz="4400" b="1" dirty="0"/>
              <a:t>Using Pentaho Variables</a:t>
            </a:r>
          </a:p>
        </p:txBody>
      </p:sp>
    </p:spTree>
    <p:extLst>
      <p:ext uri="{BB962C8B-B14F-4D97-AF65-F5344CB8AC3E}">
        <p14:creationId xmlns:p14="http://schemas.microsoft.com/office/powerpoint/2010/main" val="1271098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dirty="0"/>
              <a:t>Arguments, Parameters, and Variables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400" b="1" dirty="0"/>
              <a:t>PDI has three paradigms for storing user input: arguments, parameters, and variables. Each is defined below, along with specific tips and configuration information.</a:t>
            </a:r>
          </a:p>
          <a:p>
            <a:pPr marL="0" indent="0">
              <a:buNone/>
            </a:pPr>
            <a:endParaRPr lang="en-IN" sz="2400" b="1" dirty="0"/>
          </a:p>
          <a:p>
            <a:pPr lvl="1"/>
            <a:r>
              <a:rPr lang="en-IN" b="1" dirty="0"/>
              <a:t>Arguments</a:t>
            </a:r>
          </a:p>
          <a:p>
            <a:pPr lvl="1"/>
            <a:r>
              <a:rPr lang="en-IN" b="1" dirty="0"/>
              <a:t>Parameters</a:t>
            </a:r>
          </a:p>
          <a:p>
            <a:pPr lvl="1"/>
            <a:r>
              <a:rPr lang="en-IN" b="1" dirty="0"/>
              <a:t>Variables</a:t>
            </a:r>
            <a:endParaRPr lang="en-US" sz="1600" dirty="0"/>
          </a:p>
        </p:txBody>
      </p:sp>
    </p:spTree>
    <p:extLst>
      <p:ext uri="{BB962C8B-B14F-4D97-AF65-F5344CB8AC3E}">
        <p14:creationId xmlns:p14="http://schemas.microsoft.com/office/powerpoint/2010/main" val="702497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Arguments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A PDI argument is a named, user-supplied, single-value input given as a command line argument (running a transformation or job manually from Pan or Kitchen, or as part of a script). Each transformation or job can have a maximum of 10 arguments. Each argument is declared as space-separated values given after the rest of the Pan or Kitchen line:</a:t>
            </a:r>
          </a:p>
          <a:p>
            <a:pPr marL="0" indent="0">
              <a:buNone/>
            </a:pPr>
            <a:endParaRPr lang="en-IN" sz="2000" dirty="0"/>
          </a:p>
          <a:p>
            <a:pPr marL="0" indent="0" algn="ctr">
              <a:buNone/>
            </a:pPr>
            <a:r>
              <a:rPr lang="en-IN" sz="2000" b="1" dirty="0" err="1">
                <a:solidFill>
                  <a:schemeClr val="accent4">
                    <a:lumMod val="60000"/>
                    <a:lumOff val="40000"/>
                  </a:schemeClr>
                </a:solidFill>
              </a:rPr>
              <a:t>sh</a:t>
            </a:r>
            <a:r>
              <a:rPr lang="en-IN" sz="2000" b="1" dirty="0">
                <a:solidFill>
                  <a:schemeClr val="accent4">
                    <a:lumMod val="60000"/>
                    <a:lumOff val="40000"/>
                  </a:schemeClr>
                </a:solidFill>
              </a:rPr>
              <a:t> pan.sh -file:/example_transformations/example.ktr </a:t>
            </a:r>
            <a:r>
              <a:rPr lang="en-IN" sz="2000" b="1" dirty="0" err="1">
                <a:solidFill>
                  <a:schemeClr val="accent4">
                    <a:lumMod val="60000"/>
                    <a:lumOff val="40000"/>
                  </a:schemeClr>
                </a:solidFill>
              </a:rPr>
              <a:t>argOne</a:t>
            </a:r>
            <a:r>
              <a:rPr lang="en-IN" sz="2000" b="1" dirty="0">
                <a:solidFill>
                  <a:schemeClr val="accent4">
                    <a:lumMod val="60000"/>
                    <a:lumOff val="40000"/>
                  </a:schemeClr>
                </a:solidFill>
              </a:rPr>
              <a:t> </a:t>
            </a:r>
            <a:r>
              <a:rPr lang="en-IN" sz="2000" b="1" dirty="0" err="1">
                <a:solidFill>
                  <a:schemeClr val="accent4">
                    <a:lumMod val="60000"/>
                    <a:lumOff val="40000"/>
                  </a:schemeClr>
                </a:solidFill>
              </a:rPr>
              <a:t>argTwo</a:t>
            </a:r>
            <a:r>
              <a:rPr lang="en-IN" sz="2000" b="1" dirty="0">
                <a:solidFill>
                  <a:schemeClr val="accent4">
                    <a:lumMod val="60000"/>
                    <a:lumOff val="40000"/>
                  </a:schemeClr>
                </a:solidFill>
              </a:rPr>
              <a:t> </a:t>
            </a:r>
            <a:r>
              <a:rPr lang="en-IN" sz="2000" b="1" dirty="0" err="1">
                <a:solidFill>
                  <a:schemeClr val="accent4">
                    <a:lumMod val="60000"/>
                    <a:lumOff val="40000"/>
                  </a:schemeClr>
                </a:solidFill>
              </a:rPr>
              <a:t>argThree</a:t>
            </a:r>
            <a:endParaRPr lang="en-IN" sz="2000" b="1" dirty="0">
              <a:solidFill>
                <a:schemeClr val="accent4">
                  <a:lumMod val="60000"/>
                  <a:lumOff val="40000"/>
                </a:schemeClr>
              </a:solidFill>
            </a:endParaRPr>
          </a:p>
          <a:p>
            <a:pPr marL="0" indent="0">
              <a:buNone/>
            </a:pPr>
            <a:endParaRPr lang="en-IN" sz="2000" b="1" dirty="0">
              <a:solidFill>
                <a:schemeClr val="accent4">
                  <a:lumMod val="60000"/>
                  <a:lumOff val="40000"/>
                </a:schemeClr>
              </a:solidFill>
            </a:endParaRPr>
          </a:p>
          <a:p>
            <a:pPr marL="0" indent="0">
              <a:buNone/>
            </a:pPr>
            <a:r>
              <a:rPr lang="en-IN" sz="2000" dirty="0"/>
              <a:t>In the above example, the values </a:t>
            </a:r>
            <a:r>
              <a:rPr lang="en-IN" sz="2000" dirty="0" err="1"/>
              <a:t>argOne</a:t>
            </a:r>
            <a:r>
              <a:rPr lang="en-IN" sz="2000" dirty="0"/>
              <a:t>, </a:t>
            </a:r>
            <a:r>
              <a:rPr lang="en-IN" sz="2000" dirty="0" err="1"/>
              <a:t>argTwo</a:t>
            </a:r>
            <a:r>
              <a:rPr lang="en-IN" sz="2000" dirty="0"/>
              <a:t>, and </a:t>
            </a:r>
            <a:r>
              <a:rPr lang="en-IN" sz="2000" dirty="0" err="1"/>
              <a:t>argThree</a:t>
            </a:r>
            <a:r>
              <a:rPr lang="en-IN" sz="2000" dirty="0"/>
              <a:t> are passed into the transformation, where they will be handled according to the way the transformation is designed. If it was not designed to handle arguments, nothing will happen. Typically these values would be numbers, words (strings), or variables (system or script variables, not PDI variables).</a:t>
            </a:r>
          </a:p>
          <a:p>
            <a:pPr marL="0" indent="0">
              <a:buNone/>
            </a:pPr>
            <a:r>
              <a:rPr lang="en-IN" sz="2000" dirty="0"/>
              <a:t>In Spoon, you can test argument handling by defining a set of arguments when you run a transformation or job. This is accomplished by typing in values in the Arguments fields in the Execute a Job or Execute a Transformation dialogue.</a:t>
            </a:r>
          </a:p>
          <a:p>
            <a:pPr marL="0" indent="0">
              <a:buNone/>
            </a:pPr>
            <a:endParaRPr lang="en-US" sz="2000" dirty="0"/>
          </a:p>
        </p:txBody>
      </p:sp>
    </p:spTree>
    <p:extLst>
      <p:ext uri="{BB962C8B-B14F-4D97-AF65-F5344CB8AC3E}">
        <p14:creationId xmlns:p14="http://schemas.microsoft.com/office/powerpoint/2010/main" val="377072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Parameters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Parameters are like local variables; they are reusable inputs that apply only to the specific transformation that they are defined in. When defining a parameter, you can assign it a default value to use in the event that one is not fetched for it. This feature makes it unique among dynamic input types in PDI.</a:t>
            </a:r>
          </a:p>
          <a:p>
            <a:pPr marL="0" indent="0">
              <a:buNone/>
            </a:pPr>
            <a:endParaRPr lang="en-IN" sz="2000" dirty="0"/>
          </a:p>
          <a:p>
            <a:pPr marL="0" indent="0">
              <a:buNone/>
            </a:pPr>
            <a:r>
              <a:rPr lang="en-IN" sz="2000" dirty="0"/>
              <a:t>Note: If there is a name collision between a parameter and a variable, the parameter will take precedence.</a:t>
            </a:r>
          </a:p>
          <a:p>
            <a:pPr marL="0" indent="0">
              <a:buNone/>
            </a:pPr>
            <a:endParaRPr lang="en-IN" sz="2000" dirty="0"/>
          </a:p>
          <a:p>
            <a:pPr marL="0" indent="0">
              <a:buNone/>
            </a:pPr>
            <a:r>
              <a:rPr lang="en-IN" sz="2000" dirty="0"/>
              <a:t>To define a parameter, right-click on the transformation workspace and select Transformation settings from the context menu (or just press Ctrl-T), then click on the Parameters tab.</a:t>
            </a:r>
            <a:endParaRPr lang="en-US" sz="2000" dirty="0"/>
          </a:p>
        </p:txBody>
      </p:sp>
    </p:spTree>
    <p:extLst>
      <p:ext uri="{BB962C8B-B14F-4D97-AF65-F5344CB8AC3E}">
        <p14:creationId xmlns:p14="http://schemas.microsoft.com/office/powerpoint/2010/main" val="2199685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Variables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A variable in PDI is a piece of user-supplied information that can be used dynamically and programmatically in a variety of different scopes. A variable can be local to a single step, or be available to the entire JVM that PDI is running in.</a:t>
            </a:r>
          </a:p>
          <a:p>
            <a:pPr marL="0" indent="0">
              <a:buNone/>
            </a:pPr>
            <a:endParaRPr lang="en-IN" sz="2000" dirty="0"/>
          </a:p>
          <a:p>
            <a:pPr marL="0" indent="0">
              <a:buNone/>
            </a:pPr>
            <a:r>
              <a:rPr lang="en-IN" sz="2000" dirty="0"/>
              <a:t>PDI variables can be used in steps in both jobs and transformations. You define variables with the </a:t>
            </a:r>
            <a:r>
              <a:rPr lang="en-IN" sz="2000" b="1" dirty="0"/>
              <a:t>Set Variable </a:t>
            </a:r>
            <a:r>
              <a:rPr lang="en-IN" sz="2000" dirty="0"/>
              <a:t>step in a transformation, by hand through the </a:t>
            </a:r>
            <a:r>
              <a:rPr lang="en-IN" sz="2000" b="1" dirty="0" err="1"/>
              <a:t>kettle.properties</a:t>
            </a:r>
            <a:r>
              <a:rPr lang="en-IN" sz="2000" b="1" dirty="0"/>
              <a:t> </a:t>
            </a:r>
            <a:r>
              <a:rPr lang="en-IN" sz="2000" dirty="0"/>
              <a:t>file, or through the Set Environment Variables dialogue in the Edit menu.</a:t>
            </a:r>
          </a:p>
          <a:p>
            <a:pPr marL="0" indent="0">
              <a:buNone/>
            </a:pPr>
            <a:endParaRPr lang="en-IN" sz="2000" dirty="0"/>
          </a:p>
          <a:p>
            <a:pPr marL="0" indent="0">
              <a:buNone/>
            </a:pPr>
            <a:r>
              <a:rPr lang="en-IN" sz="2000" b="1" dirty="0" err="1"/>
              <a:t>TheGet</a:t>
            </a:r>
            <a:r>
              <a:rPr lang="en-IN" sz="2000" dirty="0"/>
              <a:t> Variable step can explicitly retrieve a value from a variable, or you can use it in any PDI text field that has the diamond dollar sign File:/variable.png icon next to it by using a metadata string in either the Unix or Windows formats:</a:t>
            </a:r>
          </a:p>
          <a:p>
            <a:pPr marL="0" indent="0">
              <a:buNone/>
            </a:pPr>
            <a:r>
              <a:rPr lang="en-IN" sz="2000" b="1" dirty="0"/>
              <a:t>${VARIABLE}</a:t>
            </a:r>
          </a:p>
          <a:p>
            <a:pPr marL="0" indent="0">
              <a:buNone/>
            </a:pPr>
            <a:r>
              <a:rPr lang="en-IN" sz="2000" b="1" dirty="0"/>
              <a:t>%%VARIABLE%%</a:t>
            </a:r>
            <a:endParaRPr lang="en-US" sz="2000" b="1" dirty="0"/>
          </a:p>
        </p:txBody>
      </p:sp>
    </p:spTree>
    <p:extLst>
      <p:ext uri="{BB962C8B-B14F-4D97-AF65-F5344CB8AC3E}">
        <p14:creationId xmlns:p14="http://schemas.microsoft.com/office/powerpoint/2010/main" val="3220848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Variables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Both formats can be used and even mixed. In fact, you can create variable recursion by alternating between the Unix and Windows syntaxes. For example, if you wanted to resolve a variable that depends on another variable, then you could use this example: </a:t>
            </a:r>
            <a:r>
              <a:rPr lang="en-IN" sz="2000" b="1" dirty="0"/>
              <a:t>${%%</a:t>
            </a:r>
            <a:r>
              <a:rPr lang="en-IN" sz="2000" b="1" dirty="0" err="1"/>
              <a:t>inner_var</a:t>
            </a:r>
            <a:r>
              <a:rPr lang="en-IN" sz="2000" b="1" dirty="0"/>
              <a:t>%%}.</a:t>
            </a:r>
          </a:p>
          <a:p>
            <a:pPr marL="0" indent="0">
              <a:buNone/>
            </a:pPr>
            <a:endParaRPr lang="en-IN" sz="2000" dirty="0"/>
          </a:p>
          <a:p>
            <a:pPr marL="0" indent="0">
              <a:buNone/>
            </a:pPr>
            <a:r>
              <a:rPr lang="en-IN" sz="2000" dirty="0"/>
              <a:t>Note: If there is a name collision with a parameter or argument, variables will defer.</a:t>
            </a:r>
          </a:p>
          <a:p>
            <a:pPr marL="0" indent="0">
              <a:buNone/>
            </a:pPr>
            <a:endParaRPr lang="en-IN" sz="2000" dirty="0"/>
          </a:p>
          <a:p>
            <a:pPr marL="0" indent="0">
              <a:buNone/>
            </a:pPr>
            <a:r>
              <a:rPr lang="en-IN" sz="2000" dirty="0"/>
              <a:t>You can also use ASCII or </a:t>
            </a:r>
            <a:r>
              <a:rPr lang="en-IN" sz="2000" dirty="0" err="1"/>
              <a:t>hexidecimal</a:t>
            </a:r>
            <a:r>
              <a:rPr lang="en-IN" sz="2000" dirty="0"/>
              <a:t> character codes in place of variables, using the same format: $[hex value]. This makes it possible to escape the variable syntax in instances where you need to put variable-like text into a variable. </a:t>
            </a:r>
          </a:p>
          <a:p>
            <a:pPr marL="0" indent="0">
              <a:buNone/>
            </a:pPr>
            <a:endParaRPr lang="en-IN" sz="2000" dirty="0"/>
          </a:p>
          <a:p>
            <a:pPr marL="0" indent="0">
              <a:buNone/>
            </a:pPr>
            <a:r>
              <a:rPr lang="en-IN" sz="2000" dirty="0"/>
              <a:t>For instance if you wanted to use ${</a:t>
            </a:r>
            <a:r>
              <a:rPr lang="en-IN" sz="2000" dirty="0" err="1"/>
              <a:t>foobar</a:t>
            </a:r>
            <a:r>
              <a:rPr lang="en-IN" sz="2000" dirty="0"/>
              <a:t>} in your data stream, then you can escape it like this: $[24]{</a:t>
            </a:r>
            <a:r>
              <a:rPr lang="en-IN" sz="2000" dirty="0" err="1"/>
              <a:t>foobar</a:t>
            </a:r>
            <a:r>
              <a:rPr lang="en-IN" sz="2000" dirty="0"/>
              <a:t>}. PDI will replace $[24] with a $ without resolving it as a variable.</a:t>
            </a:r>
            <a:endParaRPr lang="en-US" sz="2000" b="1" dirty="0"/>
          </a:p>
        </p:txBody>
      </p:sp>
    </p:spTree>
    <p:extLst>
      <p:ext uri="{BB962C8B-B14F-4D97-AF65-F5344CB8AC3E}">
        <p14:creationId xmlns:p14="http://schemas.microsoft.com/office/powerpoint/2010/main" val="317336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1551"/>
          </a:xfrm>
        </p:spPr>
        <p:txBody>
          <a:bodyPr>
            <a:normAutofit/>
          </a:bodyPr>
          <a:lstStyle/>
          <a:p>
            <a:r>
              <a:rPr lang="en-US" dirty="0"/>
              <a:t>About Pentaho</a:t>
            </a:r>
          </a:p>
        </p:txBody>
      </p:sp>
      <p:sp>
        <p:nvSpPr>
          <p:cNvPr id="3" name="Content Placeholder 2"/>
          <p:cNvSpPr>
            <a:spLocks noGrp="1"/>
          </p:cNvSpPr>
          <p:nvPr>
            <p:ph idx="1"/>
          </p:nvPr>
        </p:nvSpPr>
        <p:spPr>
          <a:xfrm>
            <a:off x="838200" y="1416676"/>
            <a:ext cx="10233800" cy="4734529"/>
          </a:xfrm>
        </p:spPr>
        <p:txBody>
          <a:bodyPr>
            <a:normAutofit/>
          </a:bodyPr>
          <a:lstStyle/>
          <a:p>
            <a:r>
              <a:rPr lang="en-US" sz="2400" dirty="0"/>
              <a:t>Recognized leader in business analytics &amp; data integration</a:t>
            </a:r>
          </a:p>
          <a:p>
            <a:r>
              <a:rPr lang="en-US" sz="2400" dirty="0"/>
              <a:t>Subscription-based business model</a:t>
            </a:r>
          </a:p>
          <a:p>
            <a:r>
              <a:rPr lang="en-US" sz="2400" dirty="0"/>
              <a:t>Achieved critical mass:</a:t>
            </a:r>
          </a:p>
          <a:p>
            <a:pPr lvl="1"/>
            <a:r>
              <a:rPr lang="en-US" sz="2000" dirty="0"/>
              <a:t>Over 1,200 commercial customers</a:t>
            </a:r>
          </a:p>
          <a:p>
            <a:pPr lvl="1"/>
            <a:r>
              <a:rPr lang="en-US" sz="2000" dirty="0"/>
              <a:t>Over 10,000 production deployments</a:t>
            </a:r>
          </a:p>
          <a:p>
            <a:pPr lvl="1"/>
            <a:r>
              <a:rPr lang="en-US" sz="2000" dirty="0"/>
              <a:t>Over 185 countries</a:t>
            </a:r>
          </a:p>
          <a:p>
            <a:r>
              <a:rPr lang="en-US" sz="2400" dirty="0"/>
              <a:t>Stewardship of most important open source analytics projects</a:t>
            </a:r>
          </a:p>
          <a:p>
            <a:endParaRPr lang="en-US" sz="2400" dirty="0"/>
          </a:p>
        </p:txBody>
      </p:sp>
      <p:pic>
        <p:nvPicPr>
          <p:cNvPr id="15" name="Picture 14"/>
          <p:cNvPicPr>
            <a:picLocks noChangeAspect="1"/>
          </p:cNvPicPr>
          <p:nvPr/>
        </p:nvPicPr>
        <p:blipFill>
          <a:blip r:embed="rId3"/>
          <a:stretch>
            <a:fillRect/>
          </a:stretch>
        </p:blipFill>
        <p:spPr>
          <a:xfrm>
            <a:off x="1614372" y="4249308"/>
            <a:ext cx="4340728" cy="2426418"/>
          </a:xfrm>
          <a:prstGeom prst="rect">
            <a:avLst/>
          </a:prstGeom>
        </p:spPr>
      </p:pic>
      <p:pic>
        <p:nvPicPr>
          <p:cNvPr id="16" name="Picture 15"/>
          <p:cNvPicPr>
            <a:picLocks noChangeAspect="1"/>
          </p:cNvPicPr>
          <p:nvPr/>
        </p:nvPicPr>
        <p:blipFill>
          <a:blip r:embed="rId4"/>
          <a:stretch>
            <a:fillRect/>
          </a:stretch>
        </p:blipFill>
        <p:spPr>
          <a:xfrm>
            <a:off x="6462739" y="4249308"/>
            <a:ext cx="4340728" cy="2426418"/>
          </a:xfrm>
          <a:prstGeom prst="rect">
            <a:avLst/>
          </a:prstGeom>
        </p:spPr>
      </p:pic>
    </p:spTree>
    <p:extLst>
      <p:ext uri="{BB962C8B-B14F-4D97-AF65-F5344CB8AC3E}">
        <p14:creationId xmlns:p14="http://schemas.microsoft.com/office/powerpoint/2010/main" val="706746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Variables Scope</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The scope of a variable is defined by the location of its definition. There are two types of variables: global environment variables, and Kettle variables. Both are defined below.</a:t>
            </a:r>
          </a:p>
          <a:p>
            <a:pPr marL="0" indent="0">
              <a:buNone/>
            </a:pPr>
            <a:r>
              <a:rPr lang="en-IN" sz="2000" b="1" dirty="0"/>
              <a:t>Environment Variables</a:t>
            </a:r>
          </a:p>
          <a:p>
            <a:pPr marL="0" indent="0">
              <a:buNone/>
            </a:pPr>
            <a:r>
              <a:rPr lang="en-IN" sz="2000" b="1" dirty="0"/>
              <a:t>Kettle Variables</a:t>
            </a:r>
          </a:p>
          <a:p>
            <a:pPr marL="0" indent="0">
              <a:buNone/>
            </a:pPr>
            <a:endParaRPr lang="en-IN" sz="2000" b="1" dirty="0"/>
          </a:p>
          <a:p>
            <a:pPr marL="0" indent="0">
              <a:buNone/>
            </a:pPr>
            <a:endParaRPr lang="en-US" sz="2000" b="1" dirty="0"/>
          </a:p>
        </p:txBody>
      </p:sp>
    </p:spTree>
    <p:extLst>
      <p:ext uri="{BB962C8B-B14F-4D97-AF65-F5344CB8AC3E}">
        <p14:creationId xmlns:p14="http://schemas.microsoft.com/office/powerpoint/2010/main" val="3403903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Environment Variables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This is the traditional variable type in PDI. You define an environment variable through the Set Environment Variables dialogue in the Edit menu, or by hand by passing it as an option to the Java Virtual Machine (JVM) with the -D flag.</a:t>
            </a:r>
          </a:p>
          <a:p>
            <a:pPr marL="0" indent="0">
              <a:buNone/>
            </a:pPr>
            <a:endParaRPr lang="en-IN" sz="2000" dirty="0"/>
          </a:p>
          <a:p>
            <a:pPr marL="0" indent="0">
              <a:buNone/>
            </a:pPr>
            <a:r>
              <a:rPr lang="en-IN" sz="2000" dirty="0"/>
              <a:t>Environment variables are an easy way to specify the location of temporary files in a platform-independent way; for example, the </a:t>
            </a:r>
            <a:r>
              <a:rPr lang="en-IN" sz="2000" b="1" dirty="0"/>
              <a:t>${</a:t>
            </a:r>
            <a:r>
              <a:rPr lang="en-IN" sz="2000" b="1" dirty="0" err="1"/>
              <a:t>java.io.tmpdir</a:t>
            </a:r>
            <a:r>
              <a:rPr lang="en-IN" sz="2000" b="1" dirty="0"/>
              <a:t>} </a:t>
            </a:r>
            <a:r>
              <a:rPr lang="en-IN" sz="2000" dirty="0"/>
              <a:t>variable points to the /</a:t>
            </a:r>
            <a:r>
              <a:rPr lang="en-IN" sz="2000" dirty="0" err="1"/>
              <a:t>tmp</a:t>
            </a:r>
            <a:r>
              <a:rPr lang="en-IN" sz="2000" dirty="0"/>
              <a:t>/ directory on </a:t>
            </a:r>
            <a:r>
              <a:rPr lang="en-IN" sz="2000" b="1" dirty="0"/>
              <a:t>Unix/Linux/OS X </a:t>
            </a:r>
            <a:r>
              <a:rPr lang="en-IN" sz="2000" dirty="0"/>
              <a:t>and to the </a:t>
            </a:r>
            <a:r>
              <a:rPr lang="en-IN" sz="2000" b="1" dirty="0"/>
              <a:t>C:\Documents and Settings\&lt;username\Local Settings\Temp\ </a:t>
            </a:r>
            <a:r>
              <a:rPr lang="en-IN" sz="2000" dirty="0"/>
              <a:t>directory on Windows.</a:t>
            </a:r>
          </a:p>
          <a:p>
            <a:pPr marL="0" indent="0">
              <a:buNone/>
            </a:pPr>
            <a:endParaRPr lang="en-IN" sz="2000" dirty="0"/>
          </a:p>
          <a:p>
            <a:pPr marL="0" indent="0">
              <a:buNone/>
            </a:pPr>
            <a:r>
              <a:rPr lang="en-IN" sz="2000" dirty="0"/>
              <a:t>The only problem with using environment variables is that they cannot be used dynamically. For example, if you run two or more transformations or jobs at the same time on the same application server, you may get conflicts. Changes to the environment variables are visible to all software running on the virtual machine.</a:t>
            </a:r>
            <a:endParaRPr lang="en-US" sz="2000" dirty="0"/>
          </a:p>
        </p:txBody>
      </p:sp>
    </p:spTree>
    <p:extLst>
      <p:ext uri="{BB962C8B-B14F-4D97-AF65-F5344CB8AC3E}">
        <p14:creationId xmlns:p14="http://schemas.microsoft.com/office/powerpoint/2010/main" val="1875454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Kettle Variables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IN" sz="2000" dirty="0"/>
              <a:t>Kettle variables provide a way to store small pieces of information dynamically in a narrower scope than environment variables. A Kettle variable is local to Kettle, and can be scoped down to the job or transformation in which it is set, or up to a related job. </a:t>
            </a:r>
          </a:p>
          <a:p>
            <a:pPr marL="0" indent="0">
              <a:buNone/>
            </a:pPr>
            <a:endParaRPr lang="en-IN" sz="2000" dirty="0"/>
          </a:p>
          <a:p>
            <a:pPr marL="0" indent="0">
              <a:buNone/>
            </a:pPr>
            <a:r>
              <a:rPr lang="en-IN" sz="2000" dirty="0"/>
              <a:t>The Set Variable step in a transformation allows you to specify the related job that you want to limit the scope to; for example, the parent job, grandparent job, or the root job.</a:t>
            </a:r>
            <a:endParaRPr lang="en-US" sz="2000" dirty="0"/>
          </a:p>
        </p:txBody>
      </p:sp>
    </p:spTree>
    <p:extLst>
      <p:ext uri="{BB962C8B-B14F-4D97-AF65-F5344CB8AC3E}">
        <p14:creationId xmlns:p14="http://schemas.microsoft.com/office/powerpoint/2010/main" val="2086296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Kettle Internal Variables</a:t>
            </a:r>
          </a:p>
        </p:txBody>
      </p:sp>
      <p:pic>
        <p:nvPicPr>
          <p:cNvPr id="5" name="Content Placeholder 4">
            <a:extLst>
              <a:ext uri="{FF2B5EF4-FFF2-40B4-BE49-F238E27FC236}">
                <a16:creationId xmlns:a16="http://schemas.microsoft.com/office/drawing/2014/main" id="{7513213B-A953-435E-82AF-6BA48F79FA6A}"/>
              </a:ext>
            </a:extLst>
          </p:cNvPr>
          <p:cNvPicPr>
            <a:picLocks noGrp="1" noChangeAspect="1"/>
          </p:cNvPicPr>
          <p:nvPr>
            <p:ph idx="1"/>
          </p:nvPr>
        </p:nvPicPr>
        <p:blipFill>
          <a:blip r:embed="rId2"/>
          <a:stretch>
            <a:fillRect/>
          </a:stretch>
        </p:blipFill>
        <p:spPr>
          <a:xfrm>
            <a:off x="5212934" y="1136393"/>
            <a:ext cx="6838053" cy="1809750"/>
          </a:xfrm>
          <a:prstGeom prst="rect">
            <a:avLst/>
          </a:prstGeom>
          <a:ln>
            <a:noFill/>
          </a:ln>
          <a:effectLst>
            <a:softEdge rad="112500"/>
          </a:effectLst>
        </p:spPr>
      </p:pic>
      <p:pic>
        <p:nvPicPr>
          <p:cNvPr id="6" name="Picture 5">
            <a:extLst>
              <a:ext uri="{FF2B5EF4-FFF2-40B4-BE49-F238E27FC236}">
                <a16:creationId xmlns:a16="http://schemas.microsoft.com/office/drawing/2014/main" id="{AC754589-76D1-4283-BF1B-128E8826BA2F}"/>
              </a:ext>
            </a:extLst>
          </p:cNvPr>
          <p:cNvPicPr>
            <a:picLocks noChangeAspect="1"/>
          </p:cNvPicPr>
          <p:nvPr/>
        </p:nvPicPr>
        <p:blipFill>
          <a:blip r:embed="rId3"/>
          <a:stretch>
            <a:fillRect/>
          </a:stretch>
        </p:blipFill>
        <p:spPr>
          <a:xfrm>
            <a:off x="251860" y="2835942"/>
            <a:ext cx="7986003" cy="1859971"/>
          </a:xfrm>
          <a:prstGeom prst="rect">
            <a:avLst/>
          </a:prstGeom>
          <a:ln>
            <a:noFill/>
          </a:ln>
          <a:effectLst>
            <a:softEdge rad="112500"/>
          </a:effectLst>
        </p:spPr>
      </p:pic>
      <p:pic>
        <p:nvPicPr>
          <p:cNvPr id="7" name="Picture 6">
            <a:extLst>
              <a:ext uri="{FF2B5EF4-FFF2-40B4-BE49-F238E27FC236}">
                <a16:creationId xmlns:a16="http://schemas.microsoft.com/office/drawing/2014/main" id="{67222D8A-44DA-484A-A369-C07CD6DA0A6B}"/>
              </a:ext>
            </a:extLst>
          </p:cNvPr>
          <p:cNvPicPr>
            <a:picLocks noChangeAspect="1"/>
          </p:cNvPicPr>
          <p:nvPr/>
        </p:nvPicPr>
        <p:blipFill>
          <a:blip r:embed="rId4"/>
          <a:stretch>
            <a:fillRect/>
          </a:stretch>
        </p:blipFill>
        <p:spPr>
          <a:xfrm>
            <a:off x="2897462" y="4547772"/>
            <a:ext cx="9153525" cy="2314575"/>
          </a:xfrm>
          <a:prstGeom prst="rect">
            <a:avLst/>
          </a:prstGeom>
          <a:ln>
            <a:noFill/>
          </a:ln>
          <a:effectLst>
            <a:softEdge rad="112500"/>
          </a:effectLst>
        </p:spPr>
      </p:pic>
    </p:spTree>
    <p:extLst>
      <p:ext uri="{BB962C8B-B14F-4D97-AF65-F5344CB8AC3E}">
        <p14:creationId xmlns:p14="http://schemas.microsoft.com/office/powerpoint/2010/main" val="2690361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a:bodyPr>
          <a:lstStyle/>
          <a:p>
            <a:r>
              <a:rPr lang="en-US" sz="4400" b="1" dirty="0"/>
              <a:t>Assignments</a:t>
            </a:r>
          </a:p>
        </p:txBody>
      </p:sp>
    </p:spTree>
    <p:extLst>
      <p:ext uri="{BB962C8B-B14F-4D97-AF65-F5344CB8AC3E}">
        <p14:creationId xmlns:p14="http://schemas.microsoft.com/office/powerpoint/2010/main" val="3522213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46975"/>
            <a:ext cx="3932237" cy="795270"/>
          </a:xfrm>
        </p:spPr>
        <p:txBody>
          <a:bodyPr>
            <a:normAutofit/>
          </a:bodyPr>
          <a:lstStyle/>
          <a:p>
            <a:r>
              <a:rPr lang="en-US" sz="4400" dirty="0"/>
              <a:t>Day 3 Agenda</a:t>
            </a:r>
          </a:p>
        </p:txBody>
      </p:sp>
      <p:sp>
        <p:nvSpPr>
          <p:cNvPr id="6" name="Text Placeholder 5"/>
          <p:cNvSpPr>
            <a:spLocks noGrp="1"/>
          </p:cNvSpPr>
          <p:nvPr>
            <p:ph type="body" sz="half" idx="2"/>
          </p:nvPr>
        </p:nvSpPr>
        <p:spPr>
          <a:xfrm>
            <a:off x="839787" y="1542245"/>
            <a:ext cx="8639063" cy="4326743"/>
          </a:xfrm>
        </p:spPr>
        <p:txBody>
          <a:bodyPr>
            <a:normAutofit fontScale="92500" lnSpcReduction="20000"/>
          </a:bodyPr>
          <a:lstStyle/>
          <a:p>
            <a:pPr marL="285750" indent="-285750">
              <a:buFont typeface="Arial" panose="020B0604020202020204" pitchFamily="34" charset="0"/>
              <a:buChar char="•"/>
            </a:pPr>
            <a:r>
              <a:rPr lang="en-US" sz="3200" dirty="0"/>
              <a:t>Log &amp; Error Handling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Clustering &amp; Parallel Execution</a:t>
            </a:r>
          </a:p>
          <a:p>
            <a:endParaRPr lang="en-US" sz="3200" dirty="0"/>
          </a:p>
          <a:p>
            <a:pPr marL="285750" indent="-285750">
              <a:buFont typeface="Arial" panose="020B0604020202020204" pitchFamily="34" charset="0"/>
              <a:buChar char="•"/>
            </a:pPr>
            <a:r>
              <a:rPr lang="en-US" sz="3200" dirty="0"/>
              <a:t>PDI Performance Tuning</a:t>
            </a:r>
          </a:p>
          <a:p>
            <a:endParaRPr lang="en-US" sz="3200" dirty="0"/>
          </a:p>
          <a:p>
            <a:pPr marL="285750" indent="-285750">
              <a:buFont typeface="Arial" panose="020B0604020202020204" pitchFamily="34" charset="0"/>
              <a:buChar char="•"/>
            </a:pPr>
            <a:r>
              <a:rPr lang="en-US" sz="3200" dirty="0"/>
              <a:t>Embedding Pentaho Data Integration</a:t>
            </a:r>
          </a:p>
          <a:p>
            <a:endParaRPr lang="en-US" sz="3200" dirty="0"/>
          </a:p>
          <a:p>
            <a:pPr marL="285750" indent="-285750">
              <a:buFont typeface="Arial" panose="020B0604020202020204" pitchFamily="34" charset="0"/>
              <a:buChar char="•"/>
            </a:pPr>
            <a:r>
              <a:rPr lang="en-US" sz="3200" dirty="0"/>
              <a:t>Assignment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152385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1000"/>
                                        <p:tgtEl>
                                          <p:spTgt spid="6">
                                            <p:txEl>
                                              <p:pRg st="8" end="8"/>
                                            </p:txEl>
                                          </p:spTgt>
                                        </p:tgtEl>
                                      </p:cBhvr>
                                    </p:animEffect>
                                    <p:anim calcmode="lin" valueType="num">
                                      <p:cBhvr>
                                        <p:cTn id="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a:bodyPr>
          <a:lstStyle/>
          <a:p>
            <a:r>
              <a:rPr lang="en-US" sz="4400" b="1" dirty="0"/>
              <a:t>Logging in Pentaho</a:t>
            </a:r>
          </a:p>
        </p:txBody>
      </p:sp>
    </p:spTree>
    <p:extLst>
      <p:ext uri="{BB962C8B-B14F-4D97-AF65-F5344CB8AC3E}">
        <p14:creationId xmlns:p14="http://schemas.microsoft.com/office/powerpoint/2010/main" val="4082204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Enable Logging</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The logging functionality in Data Integration enables you to more easily troubleshoot complex errors and failures, and measure performance. To turn on logging in Data Integration, follow the below procedure.</a:t>
            </a:r>
          </a:p>
          <a:p>
            <a:r>
              <a:rPr lang="en-US" sz="2400" dirty="0"/>
              <a:t>Create a database or table space called </a:t>
            </a:r>
            <a:r>
              <a:rPr lang="en-US" sz="2400" b="1" dirty="0" err="1"/>
              <a:t>pdi_logging</a:t>
            </a:r>
            <a:r>
              <a:rPr lang="en-US" sz="2400" dirty="0"/>
              <a:t>.</a:t>
            </a:r>
          </a:p>
          <a:p>
            <a:endParaRPr lang="en-US" sz="2400" dirty="0"/>
          </a:p>
          <a:p>
            <a:r>
              <a:rPr lang="en-US" sz="2400" dirty="0"/>
              <a:t>Start Spoon, and open a transformation or job for which you want to enable logging.</a:t>
            </a:r>
          </a:p>
          <a:p>
            <a:endParaRPr lang="en-US" sz="2400" dirty="0"/>
          </a:p>
          <a:p>
            <a:r>
              <a:rPr lang="en-US" sz="2400" dirty="0"/>
              <a:t>Go to the </a:t>
            </a:r>
            <a:r>
              <a:rPr lang="en-US" sz="2400" b="1" dirty="0"/>
              <a:t>Edit</a:t>
            </a:r>
            <a:r>
              <a:rPr lang="en-US" sz="2400" dirty="0"/>
              <a:t> menu and select </a:t>
            </a:r>
            <a:r>
              <a:rPr lang="en-US" sz="2400" b="1" dirty="0"/>
              <a:t>Settings...</a:t>
            </a:r>
            <a:r>
              <a:rPr lang="en-US" sz="2400" dirty="0"/>
              <a:t> The </a:t>
            </a:r>
            <a:r>
              <a:rPr lang="en-US" sz="2400" b="1" dirty="0"/>
              <a:t>Settings</a:t>
            </a:r>
            <a:r>
              <a:rPr lang="en-US" sz="2400" dirty="0"/>
              <a:t> dialog appears.</a:t>
            </a:r>
          </a:p>
          <a:p>
            <a:endParaRPr lang="en-US" sz="2400" dirty="0"/>
          </a:p>
          <a:p>
            <a:r>
              <a:rPr lang="en-US" sz="2400" dirty="0"/>
              <a:t>Select the </a:t>
            </a:r>
            <a:r>
              <a:rPr lang="en-US" sz="2400" b="1" dirty="0"/>
              <a:t>Logging</a:t>
            </a:r>
            <a:r>
              <a:rPr lang="en-US" sz="2400" dirty="0"/>
              <a:t> tab.</a:t>
            </a:r>
          </a:p>
        </p:txBody>
      </p:sp>
    </p:spTree>
    <p:extLst>
      <p:ext uri="{BB962C8B-B14F-4D97-AF65-F5344CB8AC3E}">
        <p14:creationId xmlns:p14="http://schemas.microsoft.com/office/powerpoint/2010/main" val="3652184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Enable Logging</a:t>
            </a:r>
          </a:p>
        </p:txBody>
      </p:sp>
      <p:sp>
        <p:nvSpPr>
          <p:cNvPr id="3" name="Content Placeholder 2"/>
          <p:cNvSpPr>
            <a:spLocks noGrp="1"/>
          </p:cNvSpPr>
          <p:nvPr>
            <p:ph idx="1"/>
          </p:nvPr>
        </p:nvSpPr>
        <p:spPr>
          <a:xfrm>
            <a:off x="1120000" y="1442434"/>
            <a:ext cx="10233800" cy="4734529"/>
          </a:xfrm>
        </p:spPr>
        <p:txBody>
          <a:bodyPr>
            <a:noAutofit/>
          </a:bodyPr>
          <a:lstStyle/>
          <a:p>
            <a:r>
              <a:rPr lang="en-US" sz="2400" dirty="0"/>
              <a:t>In the list on the left, select the function you want to log</a:t>
            </a:r>
          </a:p>
          <a:p>
            <a:endParaRPr lang="en-US" sz="2400" dirty="0"/>
          </a:p>
          <a:p>
            <a:r>
              <a:rPr lang="en-US" sz="2400" dirty="0"/>
              <a:t>Click the </a:t>
            </a:r>
            <a:r>
              <a:rPr lang="en-US" sz="2400" b="1" dirty="0"/>
              <a:t>New</a:t>
            </a:r>
            <a:r>
              <a:rPr lang="en-US" sz="2400" dirty="0"/>
              <a:t> button next to the </a:t>
            </a:r>
            <a:r>
              <a:rPr lang="en-US" sz="2400" b="1" dirty="0"/>
              <a:t>Log Connection</a:t>
            </a:r>
            <a:r>
              <a:rPr lang="en-US" sz="2400" dirty="0"/>
              <a:t> field. The </a:t>
            </a:r>
            <a:r>
              <a:rPr lang="en-US" sz="2400" b="1" dirty="0"/>
              <a:t>Database Connection</a:t>
            </a:r>
            <a:r>
              <a:rPr lang="en-US" sz="2400" dirty="0"/>
              <a:t> dialogue appears.</a:t>
            </a:r>
          </a:p>
          <a:p>
            <a:endParaRPr lang="en-US" sz="2400" dirty="0"/>
          </a:p>
          <a:p>
            <a:r>
              <a:rPr lang="en-US" sz="2400" dirty="0"/>
              <a:t>Enter your database connection details, then click </a:t>
            </a:r>
            <a:r>
              <a:rPr lang="en-US" sz="2400" b="1" dirty="0"/>
              <a:t>Test</a:t>
            </a:r>
            <a:r>
              <a:rPr lang="en-US" sz="2400" dirty="0"/>
              <a:t> to ensure that they are correct. Click </a:t>
            </a:r>
            <a:r>
              <a:rPr lang="en-US" sz="2400" b="1" dirty="0"/>
              <a:t>OK</a:t>
            </a:r>
            <a:r>
              <a:rPr lang="en-US" sz="2400" dirty="0"/>
              <a:t> when you are done.</a:t>
            </a:r>
          </a:p>
          <a:p>
            <a:endParaRPr lang="en-US" sz="2400" dirty="0"/>
          </a:p>
          <a:p>
            <a:r>
              <a:rPr lang="en-US" sz="2400" dirty="0"/>
              <a:t>Look through the list of fields to log, and ensure that the correct fields are selected.</a:t>
            </a:r>
          </a:p>
        </p:txBody>
      </p:sp>
    </p:spTree>
    <p:extLst>
      <p:ext uri="{BB962C8B-B14F-4D97-AF65-F5344CB8AC3E}">
        <p14:creationId xmlns:p14="http://schemas.microsoft.com/office/powerpoint/2010/main" val="591370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Log Levels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When you run a job or transformation that has logging enabled, you have the option of choosing the log verbosity level in the execution dialogue:</a:t>
            </a:r>
          </a:p>
          <a:p>
            <a:pPr lvl="1"/>
            <a:r>
              <a:rPr lang="en-US" b="1"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Nothing </a:t>
            </a: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Do not record any output</a:t>
            </a:r>
          </a:p>
          <a:p>
            <a:pPr lvl="1"/>
            <a:r>
              <a:rPr lang="en-US" b="1"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Error </a:t>
            </a: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Only show errors</a:t>
            </a:r>
          </a:p>
          <a:p>
            <a:pPr lvl="1"/>
            <a:r>
              <a:rPr lang="en-US" b="1"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Minimal </a:t>
            </a: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Only use minimal logging</a:t>
            </a:r>
          </a:p>
          <a:p>
            <a:pPr lvl="1"/>
            <a:r>
              <a:rPr lang="en-US" b="1"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Basic </a:t>
            </a: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This is the default level</a:t>
            </a:r>
          </a:p>
          <a:p>
            <a:pPr lvl="1"/>
            <a:r>
              <a:rPr lang="en-US" b="1"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Detailed </a:t>
            </a: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Give detailed logging output</a:t>
            </a:r>
          </a:p>
          <a:p>
            <a:pPr lvl="1"/>
            <a:r>
              <a:rPr lang="en-US" b="1"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Debug </a:t>
            </a: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For debugging purposes, very detailed output</a:t>
            </a:r>
          </a:p>
          <a:p>
            <a:pPr lvl="1"/>
            <a:r>
              <a:rPr lang="en-US" b="1"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Row level </a:t>
            </a:r>
            <a:r>
              <a:rPr lang="en-US"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Logging at a row level. This will generate a lot of log data</a:t>
            </a:r>
          </a:p>
          <a:p>
            <a:pPr marL="0" indent="0">
              <a:buNone/>
            </a:pPr>
            <a:r>
              <a:rPr lang="en-US" sz="2400" dirty="0"/>
              <a:t>If the </a:t>
            </a:r>
            <a:r>
              <a:rPr lang="en-US" sz="2400" b="1" dirty="0"/>
              <a:t>Enable time</a:t>
            </a:r>
            <a:r>
              <a:rPr lang="en-US" sz="2400" dirty="0"/>
              <a:t> option is enabled, all lines in the logging will be preceded by the time of day.</a:t>
            </a:r>
            <a:br>
              <a:rPr lang="en-US" sz="2400" dirty="0"/>
            </a:br>
            <a:br>
              <a:rPr lang="en-US" sz="2400" dirty="0"/>
            </a:br>
            <a:endParaRPr lang="en-US" sz="2400" dirty="0"/>
          </a:p>
        </p:txBody>
      </p:sp>
    </p:spTree>
    <p:extLst>
      <p:ext uri="{BB962C8B-B14F-4D97-AF65-F5344CB8AC3E}">
        <p14:creationId xmlns:p14="http://schemas.microsoft.com/office/powerpoint/2010/main" val="111719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1551"/>
          </a:xfrm>
        </p:spPr>
        <p:txBody>
          <a:bodyPr>
            <a:normAutofit/>
          </a:bodyPr>
          <a:lstStyle/>
          <a:p>
            <a:r>
              <a:rPr lang="en-US" dirty="0"/>
              <a:t>Why Pentaho</a:t>
            </a:r>
          </a:p>
        </p:txBody>
      </p:sp>
      <p:sp>
        <p:nvSpPr>
          <p:cNvPr id="4" name="Content Placeholder 3"/>
          <p:cNvSpPr>
            <a:spLocks noGrp="1"/>
          </p:cNvSpPr>
          <p:nvPr>
            <p:ph idx="1"/>
          </p:nvPr>
        </p:nvSpPr>
        <p:spPr bwMode="auto">
          <a:xfrm>
            <a:off x="838200" y="1456994"/>
            <a:ext cx="9370325" cy="1136081"/>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indent="0">
              <a:buNone/>
            </a:pPr>
            <a:r>
              <a:rPr lang="en-US" dirty="0"/>
              <a:t>Speed of </a:t>
            </a:r>
          </a:p>
          <a:p>
            <a:pPr marL="0" indent="0">
              <a:buNone/>
            </a:pPr>
            <a:r>
              <a:rPr lang="en-US" dirty="0"/>
              <a:t>Deployment</a:t>
            </a:r>
          </a:p>
        </p:txBody>
      </p:sp>
      <p:pic>
        <p:nvPicPr>
          <p:cNvPr id="6" name="Picture 5"/>
          <p:cNvPicPr>
            <a:picLocks noChangeAspect="1"/>
          </p:cNvPicPr>
          <p:nvPr/>
        </p:nvPicPr>
        <p:blipFill>
          <a:blip r:embed="rId3"/>
          <a:stretch>
            <a:fillRect/>
          </a:stretch>
        </p:blipFill>
        <p:spPr>
          <a:xfrm>
            <a:off x="2877388" y="1278209"/>
            <a:ext cx="7590178" cy="1493649"/>
          </a:xfrm>
          <a:prstGeom prst="rect">
            <a:avLst/>
          </a:prstGeom>
        </p:spPr>
      </p:pic>
      <p:sp>
        <p:nvSpPr>
          <p:cNvPr id="7" name="Content Placeholder 3"/>
          <p:cNvSpPr txBox="1">
            <a:spLocks/>
          </p:cNvSpPr>
          <p:nvPr/>
        </p:nvSpPr>
        <p:spPr bwMode="auto">
          <a:xfrm>
            <a:off x="838197" y="2729006"/>
            <a:ext cx="9370325" cy="1136081"/>
          </a:xfrm>
          <a:prstGeom prst="round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dirty="0"/>
              <a:t>Innovation &amp;</a:t>
            </a:r>
          </a:p>
          <a:p>
            <a:pPr marL="0" indent="0">
              <a:buFont typeface="Arial" panose="020B0604020202020204" pitchFamily="34" charset="0"/>
              <a:buNone/>
            </a:pPr>
            <a:r>
              <a:rPr lang="en-US" dirty="0"/>
              <a:t>Scalability</a:t>
            </a:r>
          </a:p>
        </p:txBody>
      </p:sp>
      <p:pic>
        <p:nvPicPr>
          <p:cNvPr id="8" name="Picture 7"/>
          <p:cNvPicPr>
            <a:picLocks noChangeAspect="1"/>
          </p:cNvPicPr>
          <p:nvPr/>
        </p:nvPicPr>
        <p:blipFill>
          <a:blip r:embed="rId4"/>
          <a:stretch>
            <a:fillRect/>
          </a:stretch>
        </p:blipFill>
        <p:spPr>
          <a:xfrm>
            <a:off x="2821519" y="2550221"/>
            <a:ext cx="7590178" cy="1493649"/>
          </a:xfrm>
          <a:prstGeom prst="rect">
            <a:avLst/>
          </a:prstGeom>
        </p:spPr>
      </p:pic>
      <p:sp>
        <p:nvSpPr>
          <p:cNvPr id="9" name="Content Placeholder 3"/>
          <p:cNvSpPr txBox="1">
            <a:spLocks/>
          </p:cNvSpPr>
          <p:nvPr/>
        </p:nvSpPr>
        <p:spPr bwMode="auto">
          <a:xfrm>
            <a:off x="838198" y="3973837"/>
            <a:ext cx="9370325" cy="1136081"/>
          </a:xfrm>
          <a:prstGeom prst="round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dirty="0"/>
              <a:t>Customer </a:t>
            </a:r>
          </a:p>
          <a:p>
            <a:pPr marL="0" indent="0">
              <a:buFont typeface="Arial" panose="020B0604020202020204" pitchFamily="34" charset="0"/>
              <a:buNone/>
            </a:pPr>
            <a:r>
              <a:rPr lang="en-US" dirty="0"/>
              <a:t>Service</a:t>
            </a:r>
          </a:p>
        </p:txBody>
      </p:sp>
      <p:pic>
        <p:nvPicPr>
          <p:cNvPr id="11" name="Picture 10"/>
          <p:cNvPicPr>
            <a:picLocks noChangeAspect="1"/>
          </p:cNvPicPr>
          <p:nvPr/>
        </p:nvPicPr>
        <p:blipFill>
          <a:blip r:embed="rId5"/>
          <a:stretch>
            <a:fillRect/>
          </a:stretch>
        </p:blipFill>
        <p:spPr>
          <a:xfrm>
            <a:off x="2821519" y="3795052"/>
            <a:ext cx="7590178" cy="1493649"/>
          </a:xfrm>
          <a:prstGeom prst="rect">
            <a:avLst/>
          </a:prstGeom>
        </p:spPr>
      </p:pic>
      <p:sp>
        <p:nvSpPr>
          <p:cNvPr id="12" name="Content Placeholder 3"/>
          <p:cNvSpPr txBox="1">
            <a:spLocks/>
          </p:cNvSpPr>
          <p:nvPr/>
        </p:nvSpPr>
        <p:spPr bwMode="auto">
          <a:xfrm>
            <a:off x="838197" y="5218668"/>
            <a:ext cx="9370325" cy="1136081"/>
          </a:xfrm>
          <a:prstGeom prst="round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US" dirty="0"/>
              <a:t>Total Value</a:t>
            </a:r>
          </a:p>
        </p:txBody>
      </p:sp>
      <p:pic>
        <p:nvPicPr>
          <p:cNvPr id="13" name="Picture 12"/>
          <p:cNvPicPr>
            <a:picLocks noChangeAspect="1"/>
          </p:cNvPicPr>
          <p:nvPr/>
        </p:nvPicPr>
        <p:blipFill>
          <a:blip r:embed="rId6"/>
          <a:stretch>
            <a:fillRect/>
          </a:stretch>
        </p:blipFill>
        <p:spPr>
          <a:xfrm>
            <a:off x="2821519" y="5039883"/>
            <a:ext cx="7590178" cy="1493649"/>
          </a:xfrm>
          <a:prstGeom prst="rect">
            <a:avLst/>
          </a:prstGeom>
        </p:spPr>
      </p:pic>
    </p:spTree>
    <p:extLst>
      <p:ext uri="{BB962C8B-B14F-4D97-AF65-F5344CB8AC3E}">
        <p14:creationId xmlns:p14="http://schemas.microsoft.com/office/powerpoint/2010/main" val="29477870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Log Rotation</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This procedure assumes that you do not have or do not want to use an operating system-level log rotation service. </a:t>
            </a:r>
          </a:p>
          <a:p>
            <a:pPr marL="0" indent="0">
              <a:buNone/>
            </a:pPr>
            <a:r>
              <a:rPr lang="en-US" sz="2400" dirty="0"/>
              <a:t>If you are using such a service on your Pentaho server, connect to the BA Server and Data Integration Server and use that instead of implementing this solution.</a:t>
            </a:r>
          </a:p>
          <a:p>
            <a:pPr marL="0" indent="0">
              <a:buNone/>
            </a:pPr>
            <a:endParaRPr lang="en-US" sz="2400" dirty="0"/>
          </a:p>
          <a:p>
            <a:pPr marL="0" indent="0">
              <a:buNone/>
            </a:pPr>
            <a:r>
              <a:rPr lang="en-US" sz="2400" dirty="0"/>
              <a:t>The Business Analysis and Data Integration servers use the Apache log4j Java logging framework to store server feedback. </a:t>
            </a:r>
          </a:p>
          <a:p>
            <a:pPr marL="0" indent="0">
              <a:buNone/>
            </a:pPr>
            <a:r>
              <a:rPr lang="en-US" sz="2400" dirty="0"/>
              <a:t>The default settings in the log4j.xml configuration file may be too verbose and grow too large for some production environments. </a:t>
            </a:r>
          </a:p>
          <a:p>
            <a:pPr marL="0" indent="0">
              <a:buNone/>
            </a:pPr>
            <a:r>
              <a:rPr lang="en-US" sz="2400" dirty="0"/>
              <a:t>Follow these instructions to modify the settings so that Pentaho server log files are rotated and compressed.</a:t>
            </a:r>
          </a:p>
          <a:p>
            <a:pPr marL="0" indent="0">
              <a:buNone/>
            </a:pPr>
            <a:br>
              <a:rPr lang="en-US" sz="2400" dirty="0"/>
            </a:br>
            <a:endParaRPr lang="en-US" sz="2400" dirty="0"/>
          </a:p>
        </p:txBody>
      </p:sp>
    </p:spTree>
    <p:extLst>
      <p:ext uri="{BB962C8B-B14F-4D97-AF65-F5344CB8AC3E}">
        <p14:creationId xmlns:p14="http://schemas.microsoft.com/office/powerpoint/2010/main" val="1738972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Log Rotation</a:t>
            </a:r>
          </a:p>
        </p:txBody>
      </p:sp>
      <p:sp>
        <p:nvSpPr>
          <p:cNvPr id="3" name="Content Placeholder 2"/>
          <p:cNvSpPr>
            <a:spLocks noGrp="1"/>
          </p:cNvSpPr>
          <p:nvPr>
            <p:ph idx="1"/>
          </p:nvPr>
        </p:nvSpPr>
        <p:spPr>
          <a:xfrm>
            <a:off x="1120000" y="1442434"/>
            <a:ext cx="10233800" cy="4734529"/>
          </a:xfrm>
        </p:spPr>
        <p:txBody>
          <a:bodyPr>
            <a:noAutofit/>
          </a:bodyPr>
          <a:lstStyle/>
          <a:p>
            <a:r>
              <a:rPr lang="en-US" dirty="0"/>
              <a:t>Stop all relevant Pentaho servers</a:t>
            </a:r>
          </a:p>
          <a:p>
            <a:endParaRPr lang="en-US" dirty="0"/>
          </a:p>
          <a:p>
            <a:r>
              <a:rPr lang="en-US" dirty="0"/>
              <a:t>Download a .zip archive of the Apache Extras Companion for log4j package: </a:t>
            </a:r>
            <a:r>
              <a:rPr lang="en-US" dirty="0">
                <a:hlinkClick r:id="rId2" tooltip="http://archive.apache.org/dist/logging/log4j/companions/extras/"/>
              </a:rPr>
              <a:t>Apache Logging Services</a:t>
            </a:r>
            <a:r>
              <a:rPr lang="en-US" dirty="0"/>
              <a:t>.</a:t>
            </a:r>
          </a:p>
          <a:p>
            <a:endParaRPr lang="en-US" dirty="0"/>
          </a:p>
          <a:p>
            <a:r>
              <a:rPr lang="en-US" dirty="0"/>
              <a:t>Unpack the </a:t>
            </a:r>
            <a:r>
              <a:rPr lang="en-US" b="1" dirty="0"/>
              <a:t>apache-log4j-extras</a:t>
            </a:r>
            <a:r>
              <a:rPr lang="en-US" dirty="0"/>
              <a:t> JAR file from the zip archive, and copy it to the following locations:</a:t>
            </a:r>
          </a:p>
          <a:p>
            <a:pPr lvl="1"/>
            <a:r>
              <a:rPr lang="en-US" b="1" dirty="0"/>
              <a:t>Business Analytics Server:</a:t>
            </a:r>
            <a:r>
              <a:rPr lang="en-US" dirty="0"/>
              <a:t> /tomcat/</a:t>
            </a:r>
            <a:r>
              <a:rPr lang="en-US" dirty="0" err="1"/>
              <a:t>webapps</a:t>
            </a:r>
            <a:r>
              <a:rPr lang="en-US" dirty="0"/>
              <a:t>/</a:t>
            </a:r>
            <a:r>
              <a:rPr lang="en-US" dirty="0" err="1"/>
              <a:t>pentaho</a:t>
            </a:r>
            <a:r>
              <a:rPr lang="en-US" dirty="0"/>
              <a:t>/WEB-INF/lib/</a:t>
            </a:r>
          </a:p>
          <a:p>
            <a:pPr lvl="1"/>
            <a:r>
              <a:rPr lang="en-US" b="1" dirty="0"/>
              <a:t>Data Integration Server:</a:t>
            </a:r>
            <a:r>
              <a:rPr lang="en-US" dirty="0"/>
              <a:t> /tomcat/</a:t>
            </a:r>
            <a:r>
              <a:rPr lang="en-US" dirty="0" err="1"/>
              <a:t>webapps</a:t>
            </a:r>
            <a:r>
              <a:rPr lang="en-US" dirty="0"/>
              <a:t>/</a:t>
            </a:r>
            <a:r>
              <a:rPr lang="en-US" dirty="0" err="1"/>
              <a:t>pentaho</a:t>
            </a:r>
            <a:r>
              <a:rPr lang="en-US" dirty="0"/>
              <a:t>-di/WEB-INF/lib/</a:t>
            </a:r>
          </a:p>
        </p:txBody>
      </p:sp>
    </p:spTree>
    <p:extLst>
      <p:ext uri="{BB962C8B-B14F-4D97-AF65-F5344CB8AC3E}">
        <p14:creationId xmlns:p14="http://schemas.microsoft.com/office/powerpoint/2010/main" val="3697614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Log Rotation</a:t>
            </a:r>
          </a:p>
        </p:txBody>
      </p:sp>
      <p:sp>
        <p:nvSpPr>
          <p:cNvPr id="3" name="Content Placeholder 2"/>
          <p:cNvSpPr>
            <a:spLocks noGrp="1"/>
          </p:cNvSpPr>
          <p:nvPr>
            <p:ph idx="1"/>
          </p:nvPr>
        </p:nvSpPr>
        <p:spPr>
          <a:xfrm>
            <a:off x="1120000" y="1442434"/>
            <a:ext cx="10233800" cy="4734529"/>
          </a:xfrm>
        </p:spPr>
        <p:txBody>
          <a:bodyPr>
            <a:noAutofit/>
          </a:bodyPr>
          <a:lstStyle/>
          <a:p>
            <a:r>
              <a:rPr lang="en-US" sz="2400" dirty="0"/>
              <a:t>Edit the </a:t>
            </a:r>
            <a:r>
              <a:rPr lang="en-US" sz="2400" b="1" dirty="0"/>
              <a:t>log4j.xml</a:t>
            </a:r>
            <a:r>
              <a:rPr lang="en-US" sz="2400" dirty="0"/>
              <a:t> settings file for each server that you are configuring. The files are in the following locations:</a:t>
            </a:r>
          </a:p>
          <a:p>
            <a:pPr lvl="1"/>
            <a:r>
              <a:rPr lang="en-US" sz="2000" b="1" dirty="0"/>
              <a:t>BA Server:</a:t>
            </a:r>
            <a:r>
              <a:rPr lang="en-US" sz="2000" dirty="0"/>
              <a:t> /tomcat/</a:t>
            </a:r>
            <a:r>
              <a:rPr lang="en-US" sz="2000" dirty="0" err="1"/>
              <a:t>webapps</a:t>
            </a:r>
            <a:r>
              <a:rPr lang="en-US" sz="2000" dirty="0"/>
              <a:t>/</a:t>
            </a:r>
            <a:r>
              <a:rPr lang="en-US" sz="2000" dirty="0" err="1"/>
              <a:t>pentaho</a:t>
            </a:r>
            <a:r>
              <a:rPr lang="en-US" sz="2000" dirty="0"/>
              <a:t>/WEB-INF/classes/</a:t>
            </a:r>
          </a:p>
          <a:p>
            <a:pPr lvl="1"/>
            <a:r>
              <a:rPr lang="en-US" sz="2000" b="1" dirty="0"/>
              <a:t>DI Server:</a:t>
            </a:r>
            <a:r>
              <a:rPr lang="en-US" sz="2000" dirty="0"/>
              <a:t> /tomcat/</a:t>
            </a:r>
            <a:r>
              <a:rPr lang="en-US" sz="2000" dirty="0" err="1"/>
              <a:t>webapps</a:t>
            </a:r>
            <a:r>
              <a:rPr lang="en-US" sz="2000" dirty="0"/>
              <a:t>/</a:t>
            </a:r>
            <a:r>
              <a:rPr lang="en-US" sz="2000" dirty="0" err="1"/>
              <a:t>pentaho</a:t>
            </a:r>
            <a:r>
              <a:rPr lang="en-US" sz="2000" dirty="0"/>
              <a:t>-di/WEB-INF/classes/</a:t>
            </a:r>
          </a:p>
          <a:p>
            <a:pPr lvl="1"/>
            <a:endParaRPr lang="en-US" sz="2000" dirty="0"/>
          </a:p>
          <a:p>
            <a:r>
              <a:rPr lang="en-US" sz="2400" dirty="0"/>
              <a:t>Remove all </a:t>
            </a:r>
            <a:r>
              <a:rPr lang="en-US" sz="2400" b="1" dirty="0"/>
              <a:t>PENTAHOCONSOLE</a:t>
            </a:r>
            <a:r>
              <a:rPr lang="en-US" sz="2400" dirty="0"/>
              <a:t> </a:t>
            </a:r>
            <a:r>
              <a:rPr lang="en-US" sz="2400" dirty="0" err="1"/>
              <a:t>appenders</a:t>
            </a:r>
            <a:r>
              <a:rPr lang="en-US" sz="2400" dirty="0"/>
              <a:t> from the configuration</a:t>
            </a:r>
          </a:p>
          <a:p>
            <a:endParaRPr lang="en-US" sz="2400" dirty="0"/>
          </a:p>
          <a:p>
            <a:r>
              <a:rPr lang="en-US" sz="2400" dirty="0"/>
              <a:t>Modify the </a:t>
            </a:r>
            <a:r>
              <a:rPr lang="en-US" sz="2400" b="1" dirty="0"/>
              <a:t>PENTAHOFILE</a:t>
            </a:r>
            <a:r>
              <a:rPr lang="en-US" sz="2400" dirty="0"/>
              <a:t> </a:t>
            </a:r>
            <a:r>
              <a:rPr lang="en-US" sz="2400" dirty="0" err="1"/>
              <a:t>appenders</a:t>
            </a:r>
            <a:r>
              <a:rPr lang="en-US" sz="2400" dirty="0"/>
              <a:t> to match the log rotation conditions that you prefer. You may need to consult the log4j documentation to learn more about configuration options. Two examples that many Pentaho customers find useful are </a:t>
            </a:r>
            <a:r>
              <a:rPr lang="en-US" sz="2400" dirty="0" err="1"/>
              <a:t>listed:</a:t>
            </a:r>
            <a:r>
              <a:rPr lang="en-US" sz="2400" b="1" dirty="0" err="1"/>
              <a:t>Daily</a:t>
            </a:r>
            <a:r>
              <a:rPr lang="en-US" sz="2400" b="1" dirty="0"/>
              <a:t> (date-based) log rotation with compression:</a:t>
            </a:r>
            <a:endParaRPr lang="en-US" sz="2400" dirty="0"/>
          </a:p>
          <a:p>
            <a:endParaRPr lang="en-US" sz="2400" dirty="0"/>
          </a:p>
        </p:txBody>
      </p:sp>
    </p:spTree>
    <p:extLst>
      <p:ext uri="{BB962C8B-B14F-4D97-AF65-F5344CB8AC3E}">
        <p14:creationId xmlns:p14="http://schemas.microsoft.com/office/powerpoint/2010/main" val="2078486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Log Rotation</a:t>
            </a:r>
          </a:p>
        </p:txBody>
      </p:sp>
      <p:sp>
        <p:nvSpPr>
          <p:cNvPr id="3" name="Content Placeholder 2"/>
          <p:cNvSpPr>
            <a:spLocks noGrp="1"/>
          </p:cNvSpPr>
          <p:nvPr>
            <p:ph idx="1"/>
          </p:nvPr>
        </p:nvSpPr>
        <p:spPr>
          <a:xfrm>
            <a:off x="1120000" y="1442434"/>
            <a:ext cx="10233800" cy="4734529"/>
          </a:xfrm>
        </p:spPr>
        <p:txBody>
          <a:bodyPr>
            <a:noAutofit/>
          </a:bodyPr>
          <a:lstStyle/>
          <a:p>
            <a:r>
              <a:rPr lang="en-US" sz="2400" dirty="0"/>
              <a:t>Edit the </a:t>
            </a:r>
            <a:r>
              <a:rPr lang="en-US" sz="2400" b="1" dirty="0"/>
              <a:t>log4j.xml</a:t>
            </a:r>
            <a:r>
              <a:rPr lang="en-US" sz="2400" dirty="0"/>
              <a:t> settings file for each server that you are configuring. The files are in the following locations:</a:t>
            </a:r>
          </a:p>
          <a:p>
            <a:pPr lvl="1"/>
            <a:r>
              <a:rPr lang="en-US" sz="2000" b="1" dirty="0"/>
              <a:t>BA Server:</a:t>
            </a:r>
            <a:r>
              <a:rPr lang="en-US" sz="2000" dirty="0"/>
              <a:t> /tomcat/</a:t>
            </a:r>
            <a:r>
              <a:rPr lang="en-US" sz="2000" dirty="0" err="1"/>
              <a:t>webapps</a:t>
            </a:r>
            <a:r>
              <a:rPr lang="en-US" sz="2000" dirty="0"/>
              <a:t>/</a:t>
            </a:r>
            <a:r>
              <a:rPr lang="en-US" sz="2000" dirty="0" err="1"/>
              <a:t>pentaho</a:t>
            </a:r>
            <a:r>
              <a:rPr lang="en-US" sz="2000" dirty="0"/>
              <a:t>/WEB-INF/classes/</a:t>
            </a:r>
          </a:p>
          <a:p>
            <a:pPr lvl="1"/>
            <a:r>
              <a:rPr lang="en-US" sz="2000" b="1" dirty="0"/>
              <a:t>DI Server:</a:t>
            </a:r>
            <a:r>
              <a:rPr lang="en-US" sz="2000" dirty="0"/>
              <a:t> /tomcat/</a:t>
            </a:r>
            <a:r>
              <a:rPr lang="en-US" sz="2000" dirty="0" err="1"/>
              <a:t>webapps</a:t>
            </a:r>
            <a:r>
              <a:rPr lang="en-US" sz="2000" dirty="0"/>
              <a:t>/</a:t>
            </a:r>
            <a:r>
              <a:rPr lang="en-US" sz="2000" dirty="0" err="1"/>
              <a:t>pentaho</a:t>
            </a:r>
            <a:r>
              <a:rPr lang="en-US" sz="2000" dirty="0"/>
              <a:t>-di/WEB-INF/classes/</a:t>
            </a:r>
          </a:p>
          <a:p>
            <a:pPr lvl="1"/>
            <a:endParaRPr lang="en-US" sz="2000" dirty="0"/>
          </a:p>
          <a:p>
            <a:r>
              <a:rPr lang="en-US" sz="2400" dirty="0"/>
              <a:t>Remove all </a:t>
            </a:r>
            <a:r>
              <a:rPr lang="en-US" sz="2400" b="1" dirty="0"/>
              <a:t>PENTAHOCONSOLE</a:t>
            </a:r>
            <a:r>
              <a:rPr lang="en-US" sz="2400" dirty="0"/>
              <a:t> </a:t>
            </a:r>
            <a:r>
              <a:rPr lang="en-US" sz="2400" dirty="0" err="1"/>
              <a:t>appenders</a:t>
            </a:r>
            <a:r>
              <a:rPr lang="en-US" sz="2400" dirty="0"/>
              <a:t> from the configuration</a:t>
            </a:r>
          </a:p>
          <a:p>
            <a:endParaRPr lang="en-US" sz="2400" dirty="0"/>
          </a:p>
          <a:p>
            <a:r>
              <a:rPr lang="en-US" sz="2400" dirty="0"/>
              <a:t>Modify the </a:t>
            </a:r>
            <a:r>
              <a:rPr lang="en-US" sz="2400" b="1" dirty="0"/>
              <a:t>PENTAHOFILE</a:t>
            </a:r>
            <a:r>
              <a:rPr lang="en-US" sz="2400" dirty="0"/>
              <a:t> </a:t>
            </a:r>
            <a:r>
              <a:rPr lang="en-US" sz="2400" dirty="0" err="1"/>
              <a:t>appenders</a:t>
            </a:r>
            <a:r>
              <a:rPr lang="en-US" sz="2400" dirty="0"/>
              <a:t> to match the log rotation conditions that you prefer. You may need to consult the log4j documentation to learn more about configuration options. Two examples that many Pentaho customers find useful are </a:t>
            </a:r>
            <a:r>
              <a:rPr lang="en-US" sz="2400" dirty="0" err="1"/>
              <a:t>listed:</a:t>
            </a:r>
            <a:r>
              <a:rPr lang="en-US" sz="2400" b="1" dirty="0" err="1"/>
              <a:t>Daily</a:t>
            </a:r>
            <a:r>
              <a:rPr lang="en-US" sz="2400" b="1" dirty="0"/>
              <a:t> (date-based) log rotation with compression:</a:t>
            </a:r>
            <a:endParaRPr lang="en-US" sz="2400" dirty="0"/>
          </a:p>
          <a:p>
            <a:endParaRPr lang="en-US" sz="2400" dirty="0"/>
          </a:p>
        </p:txBody>
      </p:sp>
    </p:spTree>
    <p:extLst>
      <p:ext uri="{BB962C8B-B14F-4D97-AF65-F5344CB8AC3E}">
        <p14:creationId xmlns:p14="http://schemas.microsoft.com/office/powerpoint/2010/main" val="2839740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Log Rotation – Date Based</a:t>
            </a:r>
          </a:p>
        </p:txBody>
      </p:sp>
      <p:pic>
        <p:nvPicPr>
          <p:cNvPr id="5" name="Content Placeholder 4"/>
          <p:cNvPicPr>
            <a:picLocks noGrp="1" noChangeAspect="1"/>
          </p:cNvPicPr>
          <p:nvPr>
            <p:ph idx="1"/>
          </p:nvPr>
        </p:nvPicPr>
        <p:blipFill>
          <a:blip r:embed="rId2"/>
          <a:stretch>
            <a:fillRect/>
          </a:stretch>
        </p:blipFill>
        <p:spPr>
          <a:xfrm>
            <a:off x="838200" y="1451284"/>
            <a:ext cx="10220325" cy="4553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48043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000"/>
            <a:ext cx="10515600" cy="1077309"/>
          </a:xfrm>
        </p:spPr>
        <p:txBody>
          <a:bodyPr>
            <a:normAutofit/>
          </a:bodyPr>
          <a:lstStyle/>
          <a:p>
            <a:r>
              <a:rPr lang="en-US" dirty="0"/>
              <a:t>Log Rotation – Size Based</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21094" y="1430313"/>
            <a:ext cx="9842524" cy="47466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41681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Best Practices for Kettle Logging</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Kettle logging provides extensive flexibility that allows you to determine log locations, granularity, as well as what information is captured.  Here are a best practices for setting up logging in your environment.  </a:t>
            </a:r>
          </a:p>
          <a:p>
            <a:endParaRPr lang="en-US" sz="2400" b="1" dirty="0"/>
          </a:p>
          <a:p>
            <a:r>
              <a:rPr lang="en-US" sz="2400" b="1" dirty="0"/>
              <a:t>Store logs in a centralized database.</a:t>
            </a:r>
            <a:r>
              <a:rPr lang="en-US" sz="2400" dirty="0"/>
              <a:t>  By default, log files are stored locally.  Spoon, Carte, and DI Server logs are stored separately.  To make log information easier to find, place logs in a central database.  As an added bonus, centralized logging makes it easier to use PDI’s performance monitoring more effectively.</a:t>
            </a:r>
          </a:p>
          <a:p>
            <a:endParaRPr lang="en-US" sz="2400" b="1" dirty="0"/>
          </a:p>
          <a:p>
            <a:r>
              <a:rPr lang="en-US" sz="2400" b="1" dirty="0"/>
              <a:t>Obtain Full Insert Accesses for Tables</a:t>
            </a:r>
            <a:r>
              <a:rPr lang="en-US" sz="2400" dirty="0"/>
              <a:t>.  Logging can fail if you do not have the appropriate accesses.  Having the appropriate accesses minimizes this risk.  To learn more about table access, consult the documentation for your database.</a:t>
            </a:r>
          </a:p>
          <a:p>
            <a:pPr marL="0" indent="0">
              <a:buNone/>
            </a:pPr>
            <a:r>
              <a:rPr lang="en-US" sz="2400" dirty="0"/>
              <a:t> </a:t>
            </a:r>
          </a:p>
          <a:p>
            <a:pPr marL="0" indent="0">
              <a:buNone/>
            </a:pPr>
            <a:br>
              <a:rPr lang="en-US" sz="2400" dirty="0"/>
            </a:br>
            <a:endParaRPr lang="en-US" sz="2400" dirty="0"/>
          </a:p>
        </p:txBody>
      </p:sp>
    </p:spTree>
    <p:extLst>
      <p:ext uri="{BB962C8B-B14F-4D97-AF65-F5344CB8AC3E}">
        <p14:creationId xmlns:p14="http://schemas.microsoft.com/office/powerpoint/2010/main" val="3778337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Best Practices for Kettle Logging</a:t>
            </a:r>
          </a:p>
        </p:txBody>
      </p:sp>
      <p:sp>
        <p:nvSpPr>
          <p:cNvPr id="3" name="Content Placeholder 2"/>
          <p:cNvSpPr>
            <a:spLocks noGrp="1"/>
          </p:cNvSpPr>
          <p:nvPr>
            <p:ph idx="1"/>
          </p:nvPr>
        </p:nvSpPr>
        <p:spPr>
          <a:xfrm>
            <a:off x="1120000" y="1442434"/>
            <a:ext cx="10233800" cy="4734529"/>
          </a:xfrm>
        </p:spPr>
        <p:txBody>
          <a:bodyPr>
            <a:noAutofit/>
          </a:bodyPr>
          <a:lstStyle/>
          <a:p>
            <a:r>
              <a:rPr lang="en-US" sz="2400" b="1" dirty="0"/>
              <a:t>Use Implied Schemas When Possible.</a:t>
            </a:r>
            <a:r>
              <a:rPr lang="en-US" sz="2400" dirty="0"/>
              <a:t>  Implied schemas result in fewer places to troubleshoot should logging fail.  Of course, you can still specify a schema if needed.</a:t>
            </a:r>
          </a:p>
          <a:p>
            <a:endParaRPr lang="en-US" sz="2400" dirty="0"/>
          </a:p>
          <a:p>
            <a:r>
              <a:rPr lang="en-US" sz="2400" b="1" dirty="0"/>
              <a:t>Make templates for transformation and job files</a:t>
            </a:r>
            <a:r>
              <a:rPr lang="en-US" sz="2400" dirty="0"/>
              <a:t>.  Include logging configurations in the template so that they can be reused with ease.</a:t>
            </a:r>
          </a:p>
          <a:p>
            <a:endParaRPr lang="en-US" sz="2400" b="1" dirty="0"/>
          </a:p>
          <a:p>
            <a:r>
              <a:rPr lang="en-US" sz="2400" b="1" dirty="0"/>
              <a:t>Use Kettle Global Logging Variables When Possible</a:t>
            </a:r>
            <a:r>
              <a:rPr lang="en-US" sz="2400" dirty="0"/>
              <a:t>.  To avoid the work of adding logging variables to each transformation or job, consider using global logging variables instead.  You can override logging variables by adding information to individual transformations or jobs as needed.</a:t>
            </a:r>
          </a:p>
        </p:txBody>
      </p:sp>
    </p:spTree>
    <p:extLst>
      <p:ext uri="{BB962C8B-B14F-4D97-AF65-F5344CB8AC3E}">
        <p14:creationId xmlns:p14="http://schemas.microsoft.com/office/powerpoint/2010/main" val="25958084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b="1" dirty="0"/>
              <a:t>Use Kettle Global Logging Variables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r>
              <a:rPr lang="en-US" sz="2000" b="1" dirty="0">
                <a:solidFill>
                  <a:schemeClr val="accent4">
                    <a:lumMod val="60000"/>
                    <a:lumOff val="40000"/>
                  </a:schemeClr>
                </a:solidFill>
              </a:rPr>
              <a:t>KETTLE_TRANS_PERFORMANCE_LOG_TABLE=</a:t>
            </a:r>
            <a:r>
              <a:rPr lang="en-US" sz="2000" b="1" dirty="0" err="1">
                <a:solidFill>
                  <a:schemeClr val="accent4">
                    <a:lumMod val="60000"/>
                    <a:lumOff val="40000"/>
                  </a:schemeClr>
                </a:solidFill>
              </a:rPr>
              <a:t>trans_performance</a:t>
            </a:r>
            <a:br>
              <a:rPr lang="en-US" sz="2000" b="1" dirty="0">
                <a:solidFill>
                  <a:schemeClr val="accent4">
                    <a:lumMod val="60000"/>
                    <a:lumOff val="40000"/>
                  </a:schemeClr>
                </a:solidFill>
              </a:rPr>
            </a:br>
            <a:r>
              <a:rPr lang="en-US" sz="2000" b="1" dirty="0">
                <a:solidFill>
                  <a:schemeClr val="accent4">
                    <a:lumMod val="60000"/>
                    <a:lumOff val="40000"/>
                  </a:schemeClr>
                </a:solidFill>
              </a:rPr>
              <a:t>KETTLE_CHANNEL_LOG_DB=</a:t>
            </a:r>
            <a:r>
              <a:rPr lang="en-US" sz="2000" b="1" dirty="0" err="1">
                <a:solidFill>
                  <a:schemeClr val="accent4">
                    <a:lumMod val="60000"/>
                    <a:lumOff val="40000"/>
                  </a:schemeClr>
                </a:solidFill>
              </a:rPr>
              <a:t>OracleDB_Connection</a:t>
            </a:r>
            <a:br>
              <a:rPr lang="en-US" sz="2000" b="1" dirty="0">
                <a:solidFill>
                  <a:schemeClr val="accent4">
                    <a:lumMod val="60000"/>
                    <a:lumOff val="40000"/>
                  </a:schemeClr>
                </a:solidFill>
              </a:rPr>
            </a:br>
            <a:r>
              <a:rPr lang="en-US" sz="2000" b="1" dirty="0">
                <a:solidFill>
                  <a:schemeClr val="accent4">
                    <a:lumMod val="60000"/>
                    <a:lumOff val="40000"/>
                  </a:schemeClr>
                </a:solidFill>
              </a:rPr>
              <a:t>KETTLE_JOB_LOG_DB=</a:t>
            </a:r>
            <a:r>
              <a:rPr lang="en-US" sz="2000" b="1" dirty="0" err="1">
                <a:solidFill>
                  <a:schemeClr val="accent4">
                    <a:lumMod val="60000"/>
                    <a:lumOff val="40000"/>
                  </a:schemeClr>
                </a:solidFill>
              </a:rPr>
              <a:t>OracleDB_Connection</a:t>
            </a:r>
            <a:br>
              <a:rPr lang="en-US" sz="2000" b="1" dirty="0">
                <a:solidFill>
                  <a:schemeClr val="accent4">
                    <a:lumMod val="60000"/>
                    <a:lumOff val="40000"/>
                  </a:schemeClr>
                </a:solidFill>
              </a:rPr>
            </a:br>
            <a:r>
              <a:rPr lang="en-US" sz="2000" b="1" dirty="0">
                <a:solidFill>
                  <a:schemeClr val="accent4">
                    <a:lumMod val="60000"/>
                    <a:lumOff val="40000"/>
                  </a:schemeClr>
                </a:solidFill>
              </a:rPr>
              <a:t>KETTLE_LOG_SIZE_LIMIT=</a:t>
            </a:r>
            <a:br>
              <a:rPr lang="en-US" sz="2000" b="1" dirty="0">
                <a:solidFill>
                  <a:schemeClr val="accent4">
                    <a:lumMod val="60000"/>
                    <a:lumOff val="40000"/>
                  </a:schemeClr>
                </a:solidFill>
              </a:rPr>
            </a:br>
            <a:r>
              <a:rPr lang="en-US" sz="2000" b="1" dirty="0">
                <a:solidFill>
                  <a:schemeClr val="accent4">
                    <a:lumMod val="60000"/>
                    <a:lumOff val="40000"/>
                  </a:schemeClr>
                </a:solidFill>
              </a:rPr>
              <a:t>KETTLE_TRANS_LOG_TABLE=trans</a:t>
            </a:r>
            <a:br>
              <a:rPr lang="en-US" sz="2000" b="1" dirty="0">
                <a:solidFill>
                  <a:schemeClr val="accent4">
                    <a:lumMod val="60000"/>
                    <a:lumOff val="40000"/>
                  </a:schemeClr>
                </a:solidFill>
              </a:rPr>
            </a:br>
            <a:r>
              <a:rPr lang="en-US" sz="2000" b="1" dirty="0">
                <a:solidFill>
                  <a:schemeClr val="accent4">
                    <a:lumMod val="60000"/>
                    <a:lumOff val="40000"/>
                  </a:schemeClr>
                </a:solidFill>
              </a:rPr>
              <a:t>KETTLE_TRANS_ROWSET_SIZE=0</a:t>
            </a:r>
            <a:br>
              <a:rPr lang="en-US" sz="2000" b="1" dirty="0">
                <a:solidFill>
                  <a:schemeClr val="accent4">
                    <a:lumMod val="60000"/>
                    <a:lumOff val="40000"/>
                  </a:schemeClr>
                </a:solidFill>
              </a:rPr>
            </a:br>
            <a:r>
              <a:rPr lang="en-US" sz="2000" b="1" dirty="0">
                <a:solidFill>
                  <a:schemeClr val="accent4">
                    <a:lumMod val="60000"/>
                    <a:lumOff val="40000"/>
                  </a:schemeClr>
                </a:solidFill>
              </a:rPr>
              <a:t>KETTLE_TRANS_PERFORMANCE_LOG_DB=</a:t>
            </a:r>
            <a:r>
              <a:rPr lang="en-US" sz="2000" b="1" dirty="0" err="1">
                <a:solidFill>
                  <a:schemeClr val="accent4">
                    <a:lumMod val="60000"/>
                    <a:lumOff val="40000"/>
                  </a:schemeClr>
                </a:solidFill>
              </a:rPr>
              <a:t>OracleDB_Connection</a:t>
            </a:r>
            <a:br>
              <a:rPr lang="en-US" sz="2000" b="1" dirty="0">
                <a:solidFill>
                  <a:schemeClr val="accent4">
                    <a:lumMod val="60000"/>
                    <a:lumOff val="40000"/>
                  </a:schemeClr>
                </a:solidFill>
              </a:rPr>
            </a:br>
            <a:r>
              <a:rPr lang="en-US" sz="2000" b="1" dirty="0">
                <a:solidFill>
                  <a:schemeClr val="accent4">
                    <a:lumMod val="60000"/>
                    <a:lumOff val="40000"/>
                  </a:schemeClr>
                </a:solidFill>
              </a:rPr>
              <a:t>KETTLE_MAX_LOG_TIMEOUT_IN_MINUTES=10</a:t>
            </a:r>
            <a:br>
              <a:rPr lang="en-US" sz="2000" b="1" dirty="0">
                <a:solidFill>
                  <a:schemeClr val="accent4">
                    <a:lumMod val="60000"/>
                    <a:lumOff val="40000"/>
                  </a:schemeClr>
                </a:solidFill>
              </a:rPr>
            </a:br>
            <a:r>
              <a:rPr lang="en-US" sz="2000" b="1" dirty="0">
                <a:solidFill>
                  <a:schemeClr val="accent4">
                    <a:lumMod val="60000"/>
                    <a:lumOff val="40000"/>
                  </a:schemeClr>
                </a:solidFill>
              </a:rPr>
              <a:t>KETTLE_EMPTY_STRING_DIFFERS_FROM_NULL=N</a:t>
            </a:r>
            <a:br>
              <a:rPr lang="en-US" sz="2000" b="1" dirty="0">
                <a:solidFill>
                  <a:schemeClr val="accent4">
                    <a:lumMod val="60000"/>
                    <a:lumOff val="40000"/>
                  </a:schemeClr>
                </a:solidFill>
              </a:rPr>
            </a:br>
            <a:r>
              <a:rPr lang="en-US" sz="2000" b="1" dirty="0">
                <a:solidFill>
                  <a:schemeClr val="accent4">
                    <a:lumMod val="60000"/>
                    <a:lumOff val="40000"/>
                  </a:schemeClr>
                </a:solidFill>
              </a:rPr>
              <a:t>KETTLE_JOB_LOG_TABLE=job</a:t>
            </a:r>
            <a:br>
              <a:rPr lang="en-US" sz="2000" b="1" dirty="0">
                <a:solidFill>
                  <a:schemeClr val="accent4">
                    <a:lumMod val="60000"/>
                    <a:lumOff val="40000"/>
                  </a:schemeClr>
                </a:solidFill>
              </a:rPr>
            </a:br>
            <a:r>
              <a:rPr lang="en-US" sz="2000" b="1" dirty="0">
                <a:solidFill>
                  <a:schemeClr val="accent4">
                    <a:lumMod val="60000"/>
                    <a:lumOff val="40000"/>
                  </a:schemeClr>
                </a:solidFill>
              </a:rPr>
              <a:t>KETTLE_JOBENTRY_LOG_DB=</a:t>
            </a:r>
            <a:r>
              <a:rPr lang="en-US" sz="2000" b="1" dirty="0" err="1">
                <a:solidFill>
                  <a:schemeClr val="accent4">
                    <a:lumMod val="60000"/>
                    <a:lumOff val="40000"/>
                  </a:schemeClr>
                </a:solidFill>
              </a:rPr>
              <a:t>OracleDB_Connection</a:t>
            </a:r>
            <a:br>
              <a:rPr lang="en-US" sz="2000" b="1" dirty="0">
                <a:solidFill>
                  <a:schemeClr val="accent4">
                    <a:lumMod val="60000"/>
                    <a:lumOff val="40000"/>
                  </a:schemeClr>
                </a:solidFill>
              </a:rPr>
            </a:br>
            <a:r>
              <a:rPr lang="en-US" sz="2000" b="1" dirty="0">
                <a:solidFill>
                  <a:schemeClr val="accent4">
                    <a:lumMod val="60000"/>
                    <a:lumOff val="40000"/>
                  </a:schemeClr>
                </a:solidFill>
              </a:rPr>
              <a:t>KETTLE_MAX_LOG_SIZE_IN_LINES=10000</a:t>
            </a:r>
            <a:br>
              <a:rPr lang="en-US" sz="2000" b="1" dirty="0">
                <a:solidFill>
                  <a:schemeClr val="accent4">
                    <a:lumMod val="60000"/>
                    <a:lumOff val="40000"/>
                  </a:schemeClr>
                </a:solidFill>
              </a:rPr>
            </a:br>
            <a:r>
              <a:rPr lang="en-US" sz="2000" b="1" dirty="0">
                <a:solidFill>
                  <a:schemeClr val="accent4">
                    <a:lumMod val="60000"/>
                    <a:lumOff val="40000"/>
                  </a:schemeClr>
                </a:solidFill>
              </a:rPr>
              <a:t>KETTLE_CHANNEL_LOG_TABLE=channel</a:t>
            </a:r>
            <a:br>
              <a:rPr lang="en-US" sz="2000" b="1" dirty="0">
                <a:solidFill>
                  <a:schemeClr val="accent4">
                    <a:lumMod val="60000"/>
                    <a:lumOff val="40000"/>
                  </a:schemeClr>
                </a:solidFill>
              </a:rPr>
            </a:br>
            <a:r>
              <a:rPr lang="en-US" sz="2000" b="1" dirty="0">
                <a:solidFill>
                  <a:schemeClr val="accent4">
                    <a:lumMod val="60000"/>
                    <a:lumOff val="40000"/>
                  </a:schemeClr>
                </a:solidFill>
              </a:rPr>
              <a:t>KETTLE_TRANS_LOG_DB=</a:t>
            </a:r>
            <a:r>
              <a:rPr lang="en-US" sz="2000" b="1" dirty="0" err="1">
                <a:solidFill>
                  <a:schemeClr val="accent4">
                    <a:lumMod val="60000"/>
                    <a:lumOff val="40000"/>
                  </a:schemeClr>
                </a:solidFill>
              </a:rPr>
              <a:t>OracleDB_Connection</a:t>
            </a:r>
            <a:br>
              <a:rPr lang="en-US" sz="2000" b="1" dirty="0">
                <a:solidFill>
                  <a:schemeClr val="accent4">
                    <a:lumMod val="60000"/>
                    <a:lumOff val="40000"/>
                  </a:schemeClr>
                </a:solidFill>
              </a:rPr>
            </a:br>
            <a:r>
              <a:rPr lang="en-US" sz="2000" b="1" dirty="0">
                <a:solidFill>
                  <a:schemeClr val="accent4">
                    <a:lumMod val="60000"/>
                    <a:lumOff val="40000"/>
                  </a:schemeClr>
                </a:solidFill>
              </a:rPr>
              <a:t>KETTLE_JOBENTRY_LOG_TABLE=</a:t>
            </a:r>
            <a:r>
              <a:rPr lang="en-US" sz="2000" b="1" dirty="0" err="1">
                <a:solidFill>
                  <a:schemeClr val="accent4">
                    <a:lumMod val="60000"/>
                    <a:lumOff val="40000"/>
                  </a:schemeClr>
                </a:solidFill>
              </a:rPr>
              <a:t>job_entry</a:t>
            </a:r>
            <a:br>
              <a:rPr lang="en-US" sz="2000" b="1" dirty="0">
                <a:solidFill>
                  <a:schemeClr val="accent4">
                    <a:lumMod val="60000"/>
                    <a:lumOff val="40000"/>
                  </a:schemeClr>
                </a:solidFill>
              </a:rPr>
            </a:br>
            <a:r>
              <a:rPr lang="en-US" sz="2000" b="1" dirty="0">
                <a:solidFill>
                  <a:schemeClr val="accent4">
                    <a:lumMod val="60000"/>
                    <a:lumOff val="40000"/>
                  </a:schemeClr>
                </a:solidFill>
              </a:rPr>
              <a:t>KETTLE_STEP_LOG_DB=</a:t>
            </a:r>
            <a:r>
              <a:rPr lang="en-US" sz="2000" b="1" dirty="0" err="1">
                <a:solidFill>
                  <a:schemeClr val="accent4">
                    <a:lumMod val="60000"/>
                    <a:lumOff val="40000"/>
                  </a:schemeClr>
                </a:solidFill>
              </a:rPr>
              <a:t>OracleDB_Connection</a:t>
            </a:r>
            <a:br>
              <a:rPr lang="en-US" sz="2000" b="1" dirty="0">
                <a:solidFill>
                  <a:schemeClr val="accent4">
                    <a:lumMod val="60000"/>
                    <a:lumOff val="40000"/>
                  </a:schemeClr>
                </a:solidFill>
              </a:rPr>
            </a:br>
            <a:r>
              <a:rPr lang="en-US" sz="2000" b="1" dirty="0">
                <a:solidFill>
                  <a:schemeClr val="accent4">
                    <a:lumMod val="60000"/>
                    <a:lumOff val="40000"/>
                  </a:schemeClr>
                </a:solidFill>
              </a:rPr>
              <a:t>KETTLE_STEP_LOG_TABLE=step</a:t>
            </a:r>
            <a:br>
              <a:rPr lang="en-US" sz="2000" b="1" dirty="0">
                <a:solidFill>
                  <a:schemeClr val="accent4">
                    <a:lumMod val="60000"/>
                    <a:lumOff val="40000"/>
                  </a:schemeClr>
                </a:solidFill>
              </a:rPr>
            </a:br>
            <a:r>
              <a:rPr lang="en-US" sz="2000" b="1" dirty="0">
                <a:solidFill>
                  <a:schemeClr val="accent4">
                    <a:lumMod val="60000"/>
                    <a:lumOff val="40000"/>
                  </a:schemeClr>
                </a:solidFill>
              </a:rPr>
              <a:t>KETTLE_STEP_PERFORMANCE_SNAPSHOT_LIMIT=0</a:t>
            </a:r>
          </a:p>
        </p:txBody>
      </p:sp>
    </p:spTree>
    <p:extLst>
      <p:ext uri="{BB962C8B-B14F-4D97-AF65-F5344CB8AC3E}">
        <p14:creationId xmlns:p14="http://schemas.microsoft.com/office/powerpoint/2010/main" val="229752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b="1" dirty="0"/>
              <a:t>Use Kettle Global Logging Variables</a:t>
            </a:r>
            <a:endParaRPr lang="en-US" dirty="0"/>
          </a:p>
        </p:txBody>
      </p:sp>
      <p:pic>
        <p:nvPicPr>
          <p:cNvPr id="1026" name="Picture 2" descr="http://blog.datamensional.com/wp-content/uploads/2012/02/LogTables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16579" y="1169479"/>
            <a:ext cx="8073582" cy="5688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08425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1551"/>
          </a:xfrm>
        </p:spPr>
        <p:txBody>
          <a:bodyPr>
            <a:normAutofit/>
          </a:bodyPr>
          <a:lstStyle/>
          <a:p>
            <a:r>
              <a:rPr lang="en-US" dirty="0"/>
              <a:t>Why Pentaho</a:t>
            </a:r>
          </a:p>
        </p:txBody>
      </p:sp>
      <p:sp>
        <p:nvSpPr>
          <p:cNvPr id="4" name="Rounded Rectangle 3"/>
          <p:cNvSpPr/>
          <p:nvPr/>
        </p:nvSpPr>
        <p:spPr>
          <a:xfrm>
            <a:off x="1555845" y="1514902"/>
            <a:ext cx="6291618" cy="750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Dashboards                                                                        </a:t>
            </a:r>
          </a:p>
        </p:txBody>
      </p:sp>
      <p:pic>
        <p:nvPicPr>
          <p:cNvPr id="5" name="Content Placeholder 4"/>
          <p:cNvPicPr>
            <a:picLocks noGrp="1" noChangeAspect="1"/>
          </p:cNvPicPr>
          <p:nvPr>
            <p:ph idx="1"/>
          </p:nvPr>
        </p:nvPicPr>
        <p:blipFill>
          <a:blip r:embed="rId3" cstate="print"/>
          <a:stretch>
            <a:fillRect/>
          </a:stretch>
        </p:blipFill>
        <p:spPr>
          <a:xfrm>
            <a:off x="738381" y="1690791"/>
            <a:ext cx="658761" cy="521261"/>
          </a:xfrm>
          <a:prstGeom prst="rect">
            <a:avLst/>
          </a:prstGeom>
          <a:effectLst>
            <a:softEdge rad="25400"/>
          </a:effectLst>
        </p:spPr>
      </p:pic>
      <p:sp>
        <p:nvSpPr>
          <p:cNvPr id="6" name="Rounded Rectangle 5"/>
          <p:cNvSpPr/>
          <p:nvPr/>
        </p:nvSpPr>
        <p:spPr>
          <a:xfrm>
            <a:off x="1555845" y="2486168"/>
            <a:ext cx="6291618" cy="750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Reporting</a:t>
            </a:r>
          </a:p>
        </p:txBody>
      </p:sp>
      <p:sp>
        <p:nvSpPr>
          <p:cNvPr id="7" name="Rounded Rectangle 6"/>
          <p:cNvSpPr/>
          <p:nvPr/>
        </p:nvSpPr>
        <p:spPr>
          <a:xfrm>
            <a:off x="1555845" y="3457434"/>
            <a:ext cx="6291618" cy="750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Analysis</a:t>
            </a:r>
          </a:p>
        </p:txBody>
      </p:sp>
      <p:sp>
        <p:nvSpPr>
          <p:cNvPr id="8" name="Rounded Rectangle 7"/>
          <p:cNvSpPr/>
          <p:nvPr/>
        </p:nvSpPr>
        <p:spPr>
          <a:xfrm>
            <a:off x="1555845" y="4428700"/>
            <a:ext cx="6291618" cy="750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a:t>
            </a:r>
          </a:p>
        </p:txBody>
      </p:sp>
      <p:sp>
        <p:nvSpPr>
          <p:cNvPr id="9" name="Rounded Rectangle 8"/>
          <p:cNvSpPr/>
          <p:nvPr/>
        </p:nvSpPr>
        <p:spPr>
          <a:xfrm>
            <a:off x="1555845" y="5399966"/>
            <a:ext cx="6291618" cy="750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Mining</a:t>
            </a:r>
          </a:p>
        </p:txBody>
      </p:sp>
      <p:pic>
        <p:nvPicPr>
          <p:cNvPr id="10" name="Picture 9"/>
          <p:cNvPicPr>
            <a:picLocks noChangeAspect="1"/>
          </p:cNvPicPr>
          <p:nvPr/>
        </p:nvPicPr>
        <p:blipFill>
          <a:blip r:embed="rId4" cstate="print"/>
          <a:stretch>
            <a:fillRect/>
          </a:stretch>
        </p:blipFill>
        <p:spPr>
          <a:xfrm>
            <a:off x="738381" y="2553016"/>
            <a:ext cx="658761" cy="552705"/>
          </a:xfrm>
          <a:prstGeom prst="rect">
            <a:avLst/>
          </a:prstGeom>
          <a:effectLst>
            <a:softEdge rad="25400"/>
          </a:effectLst>
        </p:spPr>
      </p:pic>
      <p:pic>
        <p:nvPicPr>
          <p:cNvPr id="11" name="Picture 10"/>
          <p:cNvPicPr>
            <a:picLocks noChangeAspect="1"/>
          </p:cNvPicPr>
          <p:nvPr/>
        </p:nvPicPr>
        <p:blipFill>
          <a:blip r:embed="rId5" cstate="print"/>
          <a:stretch>
            <a:fillRect/>
          </a:stretch>
        </p:blipFill>
        <p:spPr>
          <a:xfrm>
            <a:off x="738381" y="3540669"/>
            <a:ext cx="658761" cy="584156"/>
          </a:xfrm>
          <a:prstGeom prst="rect">
            <a:avLst/>
          </a:prstGeom>
          <a:effectLst>
            <a:softEdge rad="25400"/>
          </a:effectLst>
        </p:spPr>
      </p:pic>
      <p:pic>
        <p:nvPicPr>
          <p:cNvPr id="12" name="Picture 11"/>
          <p:cNvPicPr>
            <a:picLocks noChangeAspect="1"/>
          </p:cNvPicPr>
          <p:nvPr/>
        </p:nvPicPr>
        <p:blipFill>
          <a:blip r:embed="rId6" cstate="print"/>
          <a:stretch>
            <a:fillRect/>
          </a:stretch>
        </p:blipFill>
        <p:spPr>
          <a:xfrm>
            <a:off x="838200" y="4502918"/>
            <a:ext cx="500757" cy="602189"/>
          </a:xfrm>
          <a:prstGeom prst="rect">
            <a:avLst/>
          </a:prstGeom>
          <a:effectLst>
            <a:softEdge rad="25400"/>
          </a:effectLst>
        </p:spPr>
      </p:pic>
      <p:pic>
        <p:nvPicPr>
          <p:cNvPr id="13" name="Picture 12"/>
          <p:cNvPicPr>
            <a:picLocks noChangeAspect="1"/>
          </p:cNvPicPr>
          <p:nvPr/>
        </p:nvPicPr>
        <p:blipFill>
          <a:blip r:embed="rId7" cstate="print"/>
          <a:stretch>
            <a:fillRect/>
          </a:stretch>
        </p:blipFill>
        <p:spPr>
          <a:xfrm>
            <a:off x="738381" y="5475505"/>
            <a:ext cx="658761" cy="599547"/>
          </a:xfrm>
          <a:prstGeom prst="rect">
            <a:avLst/>
          </a:prstGeom>
          <a:effectLst>
            <a:softEdge rad="25400"/>
          </a:effectLst>
        </p:spPr>
      </p:pic>
      <p:sp>
        <p:nvSpPr>
          <p:cNvPr id="14" name="Rounded Rectangle 13"/>
          <p:cNvSpPr/>
          <p:nvPr/>
        </p:nvSpPr>
        <p:spPr>
          <a:xfrm>
            <a:off x="4230806" y="1327037"/>
            <a:ext cx="641445" cy="50114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Components Are Independent</a:t>
            </a:r>
          </a:p>
        </p:txBody>
      </p:sp>
      <p:sp>
        <p:nvSpPr>
          <p:cNvPr id="15" name="TextBox 33"/>
          <p:cNvSpPr txBox="1">
            <a:spLocks noChangeArrowheads="1"/>
          </p:cNvSpPr>
          <p:nvPr/>
        </p:nvSpPr>
        <p:spPr bwMode="auto">
          <a:xfrm>
            <a:off x="10365096" y="5705722"/>
            <a:ext cx="1371600" cy="738660"/>
          </a:xfrm>
          <a:prstGeom prst="rect">
            <a:avLst/>
          </a:prstGeom>
          <a:noFill/>
          <a:ln w="9525">
            <a:noFill/>
            <a:miter lim="800000"/>
            <a:headEnd/>
            <a:tailEnd/>
          </a:ln>
        </p:spPr>
        <p:txBody>
          <a:bodyPr lIns="91438" tIns="45718" rIns="91438" bIns="45718">
            <a:spAutoFit/>
          </a:bodyPr>
          <a:lstStyle/>
          <a:p>
            <a:pPr algn="ctr"/>
            <a:r>
              <a:rPr lang="en-US" sz="1400" b="1" dirty="0">
                <a:solidFill>
                  <a:schemeClr val="tx1"/>
                </a:solidFill>
              </a:rPr>
              <a:t>Advanced Power Users</a:t>
            </a:r>
          </a:p>
          <a:p>
            <a:pPr algn="ctr"/>
            <a:r>
              <a:rPr lang="en-US" sz="1400" b="1" dirty="0">
                <a:solidFill>
                  <a:schemeClr val="tx1"/>
                </a:solidFill>
              </a:rPr>
              <a:t>&amp; Viewers</a:t>
            </a:r>
          </a:p>
        </p:txBody>
      </p:sp>
      <p:pic>
        <p:nvPicPr>
          <p:cNvPr id="16" name="Picture 4" descr="C:\Screen Caps\datamining_knowledge_flow.png"/>
          <p:cNvPicPr>
            <a:picLocks noChangeAspect="1" noChangeArrowheads="1"/>
          </p:cNvPicPr>
          <p:nvPr/>
        </p:nvPicPr>
        <p:blipFill>
          <a:blip r:embed="rId8" cstate="print"/>
          <a:srcRect/>
          <a:stretch>
            <a:fillRect/>
          </a:stretch>
        </p:blipFill>
        <p:spPr bwMode="auto">
          <a:xfrm>
            <a:off x="8972125" y="5628124"/>
            <a:ext cx="1242690" cy="836024"/>
          </a:xfrm>
          <a:prstGeom prst="rect">
            <a:avLst/>
          </a:prstGeom>
          <a:noFill/>
        </p:spPr>
      </p:pic>
      <p:pic>
        <p:nvPicPr>
          <p:cNvPr id="17" name="Picture 5" descr="C:\Screen Caps\PDI_transformation.png"/>
          <p:cNvPicPr>
            <a:picLocks noChangeAspect="1" noChangeArrowheads="1"/>
          </p:cNvPicPr>
          <p:nvPr/>
        </p:nvPicPr>
        <p:blipFill>
          <a:blip r:embed="rId9" cstate="print"/>
          <a:srcRect/>
          <a:stretch>
            <a:fillRect/>
          </a:stretch>
        </p:blipFill>
        <p:spPr bwMode="auto">
          <a:xfrm>
            <a:off x="8886811" y="4533876"/>
            <a:ext cx="1092831" cy="840876"/>
          </a:xfrm>
          <a:prstGeom prst="rect">
            <a:avLst/>
          </a:prstGeom>
          <a:noFill/>
        </p:spPr>
      </p:pic>
      <p:sp>
        <p:nvSpPr>
          <p:cNvPr id="18" name="TextBox 31"/>
          <p:cNvSpPr txBox="1">
            <a:spLocks noChangeArrowheads="1"/>
          </p:cNvSpPr>
          <p:nvPr/>
        </p:nvSpPr>
        <p:spPr bwMode="auto">
          <a:xfrm>
            <a:off x="10365096" y="1617084"/>
            <a:ext cx="1371600" cy="535530"/>
          </a:xfrm>
          <a:prstGeom prst="rect">
            <a:avLst/>
          </a:prstGeom>
          <a:noFill/>
          <a:ln w="9525">
            <a:noFill/>
            <a:miter lim="800000"/>
            <a:headEnd/>
            <a:tailEnd/>
          </a:ln>
        </p:spPr>
        <p:txBody>
          <a:bodyPr lIns="91438" tIns="45718" rIns="91438" bIns="45718">
            <a:spAutoFit/>
          </a:bodyPr>
          <a:lstStyle/>
          <a:p>
            <a:pPr algn="ctr"/>
            <a:r>
              <a:rPr lang="en-US" sz="1400" b="1" dirty="0">
                <a:solidFill>
                  <a:schemeClr val="tx1"/>
                </a:solidFill>
              </a:rPr>
              <a:t>Information Consumers</a:t>
            </a:r>
          </a:p>
        </p:txBody>
      </p:sp>
      <p:pic>
        <p:nvPicPr>
          <p:cNvPr id="19" name="Picture 2"/>
          <p:cNvPicPr>
            <a:picLocks noChangeAspect="1" noChangeArrowheads="1"/>
          </p:cNvPicPr>
          <p:nvPr/>
        </p:nvPicPr>
        <p:blipFill>
          <a:blip r:embed="rId10" cstate="print"/>
          <a:srcRect/>
          <a:stretch>
            <a:fillRect/>
          </a:stretch>
        </p:blipFill>
        <p:spPr bwMode="auto">
          <a:xfrm>
            <a:off x="8911149" y="1365488"/>
            <a:ext cx="1024754" cy="805913"/>
          </a:xfrm>
          <a:prstGeom prst="rect">
            <a:avLst/>
          </a:prstGeom>
          <a:noFill/>
          <a:ln w="9525">
            <a:noFill/>
            <a:miter lim="800000"/>
            <a:headEnd/>
            <a:tailEnd/>
          </a:ln>
        </p:spPr>
      </p:pic>
      <p:pic>
        <p:nvPicPr>
          <p:cNvPr id="20" name="Picture 3"/>
          <p:cNvPicPr>
            <a:picLocks noChangeAspect="1" noChangeArrowheads="1"/>
          </p:cNvPicPr>
          <p:nvPr/>
        </p:nvPicPr>
        <p:blipFill>
          <a:blip r:embed="rId11" cstate="print"/>
          <a:srcRect/>
          <a:stretch>
            <a:fillRect/>
          </a:stretch>
        </p:blipFill>
        <p:spPr bwMode="auto">
          <a:xfrm>
            <a:off x="9443643" y="1576083"/>
            <a:ext cx="1025253" cy="805913"/>
          </a:xfrm>
          <a:prstGeom prst="rect">
            <a:avLst/>
          </a:prstGeom>
          <a:noFill/>
          <a:ln w="9525">
            <a:noFill/>
            <a:miter lim="800000"/>
            <a:headEnd/>
            <a:tailEnd/>
          </a:ln>
        </p:spPr>
      </p:pic>
      <p:sp>
        <p:nvSpPr>
          <p:cNvPr id="21" name="TextBox 32"/>
          <p:cNvSpPr txBox="1">
            <a:spLocks noChangeArrowheads="1"/>
          </p:cNvSpPr>
          <p:nvPr/>
        </p:nvSpPr>
        <p:spPr bwMode="auto">
          <a:xfrm>
            <a:off x="10365096" y="3629156"/>
            <a:ext cx="1438275" cy="757129"/>
          </a:xfrm>
          <a:prstGeom prst="rect">
            <a:avLst/>
          </a:prstGeom>
          <a:noFill/>
          <a:ln w="9525">
            <a:noFill/>
            <a:miter lim="800000"/>
            <a:headEnd/>
            <a:tailEnd/>
          </a:ln>
        </p:spPr>
        <p:txBody>
          <a:bodyPr wrap="square" lIns="91438" tIns="45718" rIns="91438" bIns="45718">
            <a:spAutoFit/>
          </a:bodyPr>
          <a:lstStyle/>
          <a:p>
            <a:pPr algn="ctr"/>
            <a:r>
              <a:rPr lang="en-US" sz="1400" b="1" dirty="0">
                <a:solidFill>
                  <a:schemeClr val="tx1"/>
                </a:solidFill>
              </a:rPr>
              <a:t>Knowledge Workers/ Business Users</a:t>
            </a:r>
          </a:p>
        </p:txBody>
      </p:sp>
      <p:pic>
        <p:nvPicPr>
          <p:cNvPr id="22" name="Picture 6" descr="analyzer_report2.PNG"/>
          <p:cNvPicPr>
            <a:picLocks noChangeAspect="1"/>
          </p:cNvPicPr>
          <p:nvPr/>
        </p:nvPicPr>
        <p:blipFill>
          <a:blip r:embed="rId12" cstate="print"/>
          <a:srcRect/>
          <a:stretch>
            <a:fillRect/>
          </a:stretch>
        </p:blipFill>
        <p:spPr bwMode="auto">
          <a:xfrm>
            <a:off x="8934008" y="3519864"/>
            <a:ext cx="970118" cy="866421"/>
          </a:xfrm>
          <a:prstGeom prst="rect">
            <a:avLst/>
          </a:prstGeom>
          <a:noFill/>
          <a:ln w="9525">
            <a:noFill/>
            <a:miter lim="800000"/>
            <a:headEnd/>
            <a:tailEnd/>
          </a:ln>
        </p:spPr>
      </p:pic>
      <p:pic>
        <p:nvPicPr>
          <p:cNvPr id="23" name="Picture 7" descr="analyzer_chart2.PNG"/>
          <p:cNvPicPr>
            <a:picLocks noChangeAspect="1"/>
          </p:cNvPicPr>
          <p:nvPr/>
        </p:nvPicPr>
        <p:blipFill>
          <a:blip r:embed="rId13" cstate="print"/>
          <a:srcRect/>
          <a:stretch>
            <a:fillRect/>
          </a:stretch>
        </p:blipFill>
        <p:spPr bwMode="auto">
          <a:xfrm>
            <a:off x="9491085" y="3611528"/>
            <a:ext cx="969100" cy="866422"/>
          </a:xfrm>
          <a:prstGeom prst="rect">
            <a:avLst/>
          </a:prstGeom>
          <a:noFill/>
          <a:ln w="9525">
            <a:noFill/>
            <a:miter lim="800000"/>
            <a:headEnd/>
            <a:tailEnd/>
          </a:ln>
        </p:spPr>
      </p:pic>
      <p:sp>
        <p:nvSpPr>
          <p:cNvPr id="24" name="TextBox 23"/>
          <p:cNvSpPr txBox="1">
            <a:spLocks noChangeArrowheads="1"/>
          </p:cNvSpPr>
          <p:nvPr/>
        </p:nvSpPr>
        <p:spPr bwMode="auto">
          <a:xfrm>
            <a:off x="10365096" y="2653404"/>
            <a:ext cx="1371600" cy="535530"/>
          </a:xfrm>
          <a:prstGeom prst="rect">
            <a:avLst/>
          </a:prstGeom>
          <a:noFill/>
          <a:ln w="9525">
            <a:noFill/>
            <a:miter lim="800000"/>
            <a:headEnd/>
            <a:tailEnd/>
          </a:ln>
        </p:spPr>
        <p:txBody>
          <a:bodyPr lIns="91438" tIns="45718" rIns="91438" bIns="45718">
            <a:spAutoFit/>
          </a:bodyPr>
          <a:lstStyle/>
          <a:p>
            <a:pPr algn="ctr"/>
            <a:r>
              <a:rPr lang="en-US" sz="1400" b="1" dirty="0">
                <a:solidFill>
                  <a:schemeClr val="tx1"/>
                </a:solidFill>
              </a:rPr>
              <a:t>Business Users</a:t>
            </a:r>
          </a:p>
        </p:txBody>
      </p:sp>
      <p:pic>
        <p:nvPicPr>
          <p:cNvPr id="25" name="Picture 3"/>
          <p:cNvPicPr>
            <a:picLocks noChangeAspect="1" noChangeArrowheads="1"/>
          </p:cNvPicPr>
          <p:nvPr/>
        </p:nvPicPr>
        <p:blipFill>
          <a:blip r:embed="rId14" cstate="print"/>
          <a:srcRect/>
          <a:stretch>
            <a:fillRect/>
          </a:stretch>
        </p:blipFill>
        <p:spPr bwMode="auto">
          <a:xfrm>
            <a:off x="8896955" y="2432289"/>
            <a:ext cx="843535" cy="804157"/>
          </a:xfrm>
          <a:prstGeom prst="rect">
            <a:avLst/>
          </a:prstGeom>
          <a:noFill/>
          <a:ln w="9525">
            <a:noFill/>
            <a:miter lim="800000"/>
            <a:headEnd/>
            <a:tailEnd/>
          </a:ln>
        </p:spPr>
      </p:pic>
      <p:pic>
        <p:nvPicPr>
          <p:cNvPr id="26" name="Picture 4"/>
          <p:cNvPicPr>
            <a:picLocks noChangeAspect="1" noChangeArrowheads="1"/>
          </p:cNvPicPr>
          <p:nvPr/>
        </p:nvPicPr>
        <p:blipFill>
          <a:blip r:embed="rId15" cstate="print"/>
          <a:srcRect/>
          <a:stretch>
            <a:fillRect/>
          </a:stretch>
        </p:blipFill>
        <p:spPr bwMode="auto">
          <a:xfrm>
            <a:off x="9556356" y="2528491"/>
            <a:ext cx="842871" cy="804157"/>
          </a:xfrm>
          <a:prstGeom prst="rect">
            <a:avLst/>
          </a:prstGeom>
          <a:noFill/>
          <a:ln w="9525">
            <a:noFill/>
            <a:miter lim="800000"/>
            <a:headEnd/>
            <a:tailEnd/>
          </a:ln>
        </p:spPr>
      </p:pic>
      <p:sp>
        <p:nvSpPr>
          <p:cNvPr id="27" name="TextBox 34"/>
          <p:cNvSpPr txBox="1">
            <a:spLocks noChangeArrowheads="1"/>
          </p:cNvSpPr>
          <p:nvPr/>
        </p:nvSpPr>
        <p:spPr bwMode="auto">
          <a:xfrm>
            <a:off x="10365096" y="4758720"/>
            <a:ext cx="1371600" cy="738660"/>
          </a:xfrm>
          <a:prstGeom prst="rect">
            <a:avLst/>
          </a:prstGeom>
          <a:noFill/>
          <a:ln w="9525">
            <a:noFill/>
            <a:miter lim="800000"/>
            <a:headEnd/>
            <a:tailEnd/>
          </a:ln>
        </p:spPr>
        <p:txBody>
          <a:bodyPr lIns="91438" tIns="45718" rIns="91438" bIns="45718">
            <a:spAutoFit/>
          </a:bodyPr>
          <a:lstStyle/>
          <a:p>
            <a:pPr algn="ctr"/>
            <a:r>
              <a:rPr lang="en-US" sz="1400" b="1" dirty="0">
                <a:solidFill>
                  <a:schemeClr val="tx1"/>
                </a:solidFill>
              </a:rPr>
              <a:t>Power Users,</a:t>
            </a:r>
          </a:p>
          <a:p>
            <a:pPr algn="ctr"/>
            <a:r>
              <a:rPr lang="en-US" sz="1400" b="1" dirty="0">
                <a:solidFill>
                  <a:schemeClr val="tx1"/>
                </a:solidFill>
              </a:rPr>
              <a:t>Developers &amp; DBAs</a:t>
            </a:r>
          </a:p>
        </p:txBody>
      </p:sp>
      <p:pic>
        <p:nvPicPr>
          <p:cNvPr id="28" name="Picture 4" descr="C:\Documents and Settings\Jared Cornelius\Desktop\kettle_02.png"/>
          <p:cNvPicPr>
            <a:picLocks noChangeAspect="1" noChangeArrowheads="1"/>
          </p:cNvPicPr>
          <p:nvPr/>
        </p:nvPicPr>
        <p:blipFill>
          <a:blip r:embed="rId16" cstate="print"/>
          <a:srcRect/>
          <a:stretch>
            <a:fillRect/>
          </a:stretch>
        </p:blipFill>
        <p:spPr bwMode="auto">
          <a:xfrm>
            <a:off x="9295462" y="4761762"/>
            <a:ext cx="1051514" cy="760411"/>
          </a:xfrm>
          <a:prstGeom prst="rect">
            <a:avLst/>
          </a:prstGeom>
          <a:noFill/>
          <a:ln w="9525">
            <a:noFill/>
            <a:miter lim="800000"/>
            <a:headEnd/>
            <a:tailEnd/>
          </a:ln>
        </p:spPr>
      </p:pic>
      <p:sp>
        <p:nvSpPr>
          <p:cNvPr id="29" name="TextBox 29"/>
          <p:cNvSpPr txBox="1">
            <a:spLocks noChangeArrowheads="1"/>
          </p:cNvSpPr>
          <p:nvPr/>
        </p:nvSpPr>
        <p:spPr bwMode="auto">
          <a:xfrm>
            <a:off x="5765383" y="1535673"/>
            <a:ext cx="1944572" cy="738660"/>
          </a:xfrm>
          <a:prstGeom prst="rect">
            <a:avLst/>
          </a:prstGeom>
          <a:noFill/>
          <a:ln w="9525">
            <a:noFill/>
            <a:miter lim="800000"/>
            <a:headEnd/>
            <a:tailEnd/>
          </a:ln>
        </p:spPr>
        <p:txBody>
          <a:bodyPr wrap="square" lIns="91438" tIns="45718" rIns="91438" bIns="45718" anchor="ctr">
            <a:spAutoFit/>
          </a:bodyPr>
          <a:lstStyle/>
          <a:p>
            <a:pPr algn="r"/>
            <a:r>
              <a:rPr lang="en-US" sz="1400" b="1" dirty="0">
                <a:solidFill>
                  <a:schemeClr val="accent1">
                    <a:lumMod val="50000"/>
                  </a:schemeClr>
                </a:solidFill>
              </a:rPr>
              <a:t>Self-service Interactive</a:t>
            </a:r>
            <a:br>
              <a:rPr lang="en-US" sz="1400" b="1" dirty="0">
                <a:solidFill>
                  <a:schemeClr val="accent1">
                    <a:lumMod val="50000"/>
                  </a:schemeClr>
                </a:solidFill>
              </a:rPr>
            </a:br>
            <a:r>
              <a:rPr lang="en-US" sz="1400" b="1" dirty="0">
                <a:solidFill>
                  <a:schemeClr val="accent1">
                    <a:lumMod val="50000"/>
                  </a:schemeClr>
                </a:solidFill>
              </a:rPr>
              <a:t>KPI &amp; Metrics and Visualization</a:t>
            </a:r>
          </a:p>
        </p:txBody>
      </p:sp>
      <p:sp>
        <p:nvSpPr>
          <p:cNvPr id="30" name="TextBox 29"/>
          <p:cNvSpPr txBox="1">
            <a:spLocks noChangeArrowheads="1"/>
          </p:cNvSpPr>
          <p:nvPr/>
        </p:nvSpPr>
        <p:spPr bwMode="auto">
          <a:xfrm>
            <a:off x="6138545" y="2553016"/>
            <a:ext cx="1571409" cy="738660"/>
          </a:xfrm>
          <a:prstGeom prst="rect">
            <a:avLst/>
          </a:prstGeom>
          <a:noFill/>
          <a:ln w="9525">
            <a:noFill/>
            <a:miter lim="800000"/>
            <a:headEnd/>
            <a:tailEnd/>
          </a:ln>
        </p:spPr>
        <p:txBody>
          <a:bodyPr wrap="square" lIns="91438" tIns="45718" rIns="91438" bIns="45718" anchor="ctr">
            <a:spAutoFit/>
          </a:bodyPr>
          <a:lstStyle>
            <a:defPPr>
              <a:defRPr lang="en-US"/>
            </a:defPPr>
            <a:lvl1pPr algn="r">
              <a:defRPr sz="1400" b="1">
                <a:solidFill>
                  <a:schemeClr val="accent1">
                    <a:lumMod val="50000"/>
                  </a:schemeClr>
                </a:solidFill>
              </a:defRPr>
            </a:lvl1pPr>
          </a:lstStyle>
          <a:p>
            <a:r>
              <a:rPr lang="en-US" dirty="0"/>
              <a:t>Ad hoc and Operational Reports</a:t>
            </a:r>
          </a:p>
        </p:txBody>
      </p:sp>
      <p:sp>
        <p:nvSpPr>
          <p:cNvPr id="31" name="TextBox 32"/>
          <p:cNvSpPr txBox="1">
            <a:spLocks noChangeArrowheads="1"/>
          </p:cNvSpPr>
          <p:nvPr/>
        </p:nvSpPr>
        <p:spPr bwMode="auto">
          <a:xfrm>
            <a:off x="5414183" y="3547831"/>
            <a:ext cx="2295771" cy="523216"/>
          </a:xfrm>
          <a:prstGeom prst="rect">
            <a:avLst/>
          </a:prstGeom>
          <a:noFill/>
          <a:ln w="9525">
            <a:noFill/>
            <a:miter lim="800000"/>
            <a:headEnd/>
            <a:tailEnd/>
          </a:ln>
        </p:spPr>
        <p:txBody>
          <a:bodyPr wrap="square" lIns="91438" tIns="45718" rIns="91438" bIns="45718" anchor="ctr">
            <a:spAutoFit/>
          </a:bodyPr>
          <a:lstStyle>
            <a:defPPr>
              <a:defRPr lang="en-US"/>
            </a:defPPr>
            <a:lvl1pPr algn="r">
              <a:defRPr sz="1400" b="1">
                <a:solidFill>
                  <a:schemeClr val="accent1">
                    <a:lumMod val="50000"/>
                  </a:schemeClr>
                </a:solidFill>
              </a:defRPr>
            </a:lvl1pPr>
          </a:lstStyle>
          <a:p>
            <a:r>
              <a:rPr lang="en-US" dirty="0"/>
              <a:t>Self-service Interactive and  Ad Hoc Analysis</a:t>
            </a:r>
          </a:p>
        </p:txBody>
      </p:sp>
      <p:sp>
        <p:nvSpPr>
          <p:cNvPr id="32" name="TextBox 36"/>
          <p:cNvSpPr txBox="1">
            <a:spLocks noChangeArrowheads="1"/>
          </p:cNvSpPr>
          <p:nvPr/>
        </p:nvSpPr>
        <p:spPr bwMode="auto">
          <a:xfrm>
            <a:off x="5027028" y="4498629"/>
            <a:ext cx="2733378" cy="738660"/>
          </a:xfrm>
          <a:prstGeom prst="rect">
            <a:avLst/>
          </a:prstGeom>
          <a:noFill/>
          <a:ln w="9525">
            <a:noFill/>
            <a:miter lim="800000"/>
            <a:headEnd/>
            <a:tailEnd/>
          </a:ln>
        </p:spPr>
        <p:txBody>
          <a:bodyPr wrap="square" lIns="91438" tIns="45718" rIns="91438" bIns="45718" anchor="ctr">
            <a:spAutoFit/>
          </a:bodyPr>
          <a:lstStyle>
            <a:defPPr>
              <a:defRPr lang="en-US"/>
            </a:defPPr>
            <a:lvl1pPr algn="r">
              <a:defRPr sz="1400" b="1">
                <a:solidFill>
                  <a:schemeClr val="accent1">
                    <a:lumMod val="50000"/>
                  </a:schemeClr>
                </a:solidFill>
              </a:defRPr>
            </a:lvl1pPr>
          </a:lstStyle>
          <a:p>
            <a:r>
              <a:rPr lang="en-US" dirty="0"/>
              <a:t>High Performance Data Integration,  BIG </a:t>
            </a:r>
            <a:r>
              <a:rPr lang="en-US" dirty="0" err="1"/>
              <a:t>DATA,Cleansing</a:t>
            </a:r>
            <a:br>
              <a:rPr lang="en-US" dirty="0"/>
            </a:br>
            <a:r>
              <a:rPr lang="en-US" dirty="0"/>
              <a:t>and Presentation </a:t>
            </a:r>
          </a:p>
        </p:txBody>
      </p:sp>
      <p:sp>
        <p:nvSpPr>
          <p:cNvPr id="33" name="TextBox 34"/>
          <p:cNvSpPr txBox="1">
            <a:spLocks noChangeArrowheads="1"/>
          </p:cNvSpPr>
          <p:nvPr/>
        </p:nvSpPr>
        <p:spPr bwMode="auto">
          <a:xfrm>
            <a:off x="6075495" y="5410526"/>
            <a:ext cx="1610642" cy="738660"/>
          </a:xfrm>
          <a:prstGeom prst="rect">
            <a:avLst/>
          </a:prstGeom>
          <a:noFill/>
          <a:ln w="9525">
            <a:noFill/>
            <a:miter lim="800000"/>
            <a:headEnd/>
            <a:tailEnd/>
          </a:ln>
        </p:spPr>
        <p:txBody>
          <a:bodyPr wrap="square" lIns="91438" tIns="45718" rIns="91438" bIns="45718" anchor="ctr">
            <a:spAutoFit/>
          </a:bodyPr>
          <a:lstStyle>
            <a:defPPr>
              <a:defRPr lang="en-US"/>
            </a:defPPr>
            <a:lvl1pPr algn="r">
              <a:defRPr sz="1400" b="1">
                <a:solidFill>
                  <a:schemeClr val="accent1">
                    <a:lumMod val="50000"/>
                  </a:schemeClr>
                </a:solidFill>
              </a:defRPr>
            </a:lvl1pPr>
          </a:lstStyle>
          <a:p>
            <a:r>
              <a:rPr lang="en-US" dirty="0"/>
              <a:t>Advanced Predictive Analysis</a:t>
            </a:r>
          </a:p>
        </p:txBody>
      </p:sp>
      <p:sp>
        <p:nvSpPr>
          <p:cNvPr id="34" name="Right Arrow 33"/>
          <p:cNvSpPr/>
          <p:nvPr/>
        </p:nvSpPr>
        <p:spPr>
          <a:xfrm>
            <a:off x="7926814" y="1535673"/>
            <a:ext cx="904983" cy="729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7916863" y="2506590"/>
            <a:ext cx="904983" cy="729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7910528" y="3444511"/>
            <a:ext cx="904983" cy="729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7926814" y="4415428"/>
            <a:ext cx="904983" cy="729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7916862" y="5419330"/>
            <a:ext cx="904983" cy="729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27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b="1" dirty="0"/>
              <a:t>Moving your Logging to Carte or BI Server</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This assumes that you have created a JNDI connection in Spoon with the same name as the connections on your server.  Also, you’ve verified the connections work and have all the appropriate database drivers.</a:t>
            </a:r>
          </a:p>
          <a:p>
            <a:pPr marL="0" indent="0">
              <a:buNone/>
            </a:pPr>
            <a:r>
              <a:rPr lang="en-US" sz="2400" dirty="0"/>
              <a:t>Make sure you move the </a:t>
            </a:r>
            <a:r>
              <a:rPr lang="en-US" sz="2400" dirty="0" err="1"/>
              <a:t>kettle.properties</a:t>
            </a:r>
            <a:r>
              <a:rPr lang="en-US" sz="2400" dirty="0"/>
              <a:t> file you’ve already configured locally to the server in the appropriate user folder and the .kettle folder as illustrated above.  You’ll have to shutdown and restart the server since you are adding new environment variables to the server instance.</a:t>
            </a:r>
          </a:p>
          <a:p>
            <a:pPr marL="0" indent="0">
              <a:buNone/>
            </a:pPr>
            <a:r>
              <a:rPr lang="en-US" sz="2400" dirty="0"/>
              <a:t>Now that everything is configured locally, on the sever and  we’ve made the appropriate changes to the solution files, we can move the solutions to the server.  Simply move them to Carte or for the BI Server, move the solution files with corresponding XACTIONs that execute the solution files.  You’ll have to refresh the repository as necessary.</a:t>
            </a:r>
          </a:p>
          <a:p>
            <a:pPr marL="0" indent="0">
              <a:buNone/>
            </a:pPr>
            <a:r>
              <a:rPr lang="en-US" sz="2400" dirty="0"/>
              <a:t>Execute the solutions on the server.  All logging should go to the exact same place locally as well as remotely.</a:t>
            </a:r>
          </a:p>
        </p:txBody>
      </p:sp>
    </p:spTree>
    <p:extLst>
      <p:ext uri="{BB962C8B-B14F-4D97-AF65-F5344CB8AC3E}">
        <p14:creationId xmlns:p14="http://schemas.microsoft.com/office/powerpoint/2010/main" val="3514803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Note:</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Make a template for both Job and Transformation files with all the appropriate logging configuration setup.  </a:t>
            </a:r>
          </a:p>
          <a:p>
            <a:pPr marL="0" indent="0">
              <a:buNone/>
            </a:pPr>
            <a:r>
              <a:rPr lang="en-US" sz="2400" b="1" dirty="0"/>
              <a:t>This way you don’t have to make them over and over again.  If you have one job executing other jobs, it will pick up the logging of the children jobs.  </a:t>
            </a:r>
          </a:p>
          <a:p>
            <a:pPr marL="0" indent="0">
              <a:buNone/>
            </a:pPr>
            <a:r>
              <a:rPr lang="en-US" sz="2400" b="1" dirty="0"/>
              <a:t>If executed alone, it will not.  The master job will not pick up the transformation logging unless specified in the file itself.</a:t>
            </a:r>
          </a:p>
        </p:txBody>
      </p:sp>
    </p:spTree>
    <p:extLst>
      <p:ext uri="{BB962C8B-B14F-4D97-AF65-F5344CB8AC3E}">
        <p14:creationId xmlns:p14="http://schemas.microsoft.com/office/powerpoint/2010/main" val="3065061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Please Note…</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Since PDI is designed to be platform agnostic, the logging table mechanism attempts to find a happy medium between all databases.  However, there are some database specific things up you must do especially if you’re processing a lot of data to avoid concurrency issues and you may get a table lock</a:t>
            </a:r>
          </a:p>
          <a:p>
            <a:pPr marL="0" indent="0">
              <a:buNone/>
            </a:pPr>
            <a:endParaRPr lang="en-US" sz="2400" dirty="0"/>
          </a:p>
          <a:p>
            <a:pPr marL="0" indent="0">
              <a:buNone/>
            </a:pPr>
            <a:r>
              <a:rPr lang="en-US" sz="2400" b="1" dirty="0"/>
              <a:t>The problem</a:t>
            </a:r>
          </a:p>
          <a:p>
            <a:pPr marL="0" indent="0">
              <a:buNone/>
            </a:pPr>
            <a:r>
              <a:rPr lang="en-US" sz="2400" dirty="0"/>
              <a:t>All that Kettle wants to do is generate a unique integer ID at the very start of the transformation or job.  That "batch" ID is then being used in various places throughout the life of the transformation or job.   Unfortunately, generating a unique ID is not something that is handled in any sort of standard fashion by the various database vendors. </a:t>
            </a:r>
          </a:p>
        </p:txBody>
      </p:sp>
    </p:spTree>
    <p:extLst>
      <p:ext uri="{BB962C8B-B14F-4D97-AF65-F5344CB8AC3E}">
        <p14:creationId xmlns:p14="http://schemas.microsoft.com/office/powerpoint/2010/main" val="4068512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 Whatever the case, Kettle opted in the early beginning to stay on the safe path and simply insert look in a log table to calculate the maximum ID to then add one to it.  This works fine until more than one transformation or job runs at the same time.  At that point you can be looking at the very same maximum ID value with 2 different database connections.  This in turn gives you duplicate values in the log tables. </a:t>
            </a:r>
          </a:p>
          <a:p>
            <a:pPr marL="0" indent="0">
              <a:buNone/>
            </a:pPr>
            <a:endParaRPr lang="en-US" sz="2400" dirty="0"/>
          </a:p>
        </p:txBody>
      </p:sp>
    </p:spTree>
    <p:extLst>
      <p:ext uri="{BB962C8B-B14F-4D97-AF65-F5344CB8AC3E}">
        <p14:creationId xmlns:p14="http://schemas.microsoft.com/office/powerpoint/2010/main" val="22613855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The Solution</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000" b="1" dirty="0"/>
              <a:t>Use an identity column</a:t>
            </a:r>
          </a:p>
          <a:p>
            <a:pPr marL="0" indent="0">
              <a:buNone/>
            </a:pPr>
            <a:r>
              <a:rPr lang="en-US" sz="2000" dirty="0"/>
              <a:t>You can use an identity or auto-increment column if your database supports this.  To enable support, create a new table like this (MySQL example):</a:t>
            </a:r>
          </a:p>
          <a:p>
            <a:pPr marL="0" indent="0">
              <a:buNone/>
            </a:pPr>
            <a:r>
              <a:rPr lang="en-US" sz="2000" b="1" dirty="0">
                <a:solidFill>
                  <a:schemeClr val="accent4">
                    <a:lumMod val="60000"/>
                    <a:lumOff val="40000"/>
                  </a:schemeClr>
                </a:solidFill>
              </a:rPr>
              <a:t>create table LOG_COUNTER(ID INTEGER NOT NULL AUTO_INCREMENT PRIMARY KEY, NAME VARCHAR(100)) engine=</a:t>
            </a:r>
            <a:r>
              <a:rPr lang="en-US" sz="2000" b="1" dirty="0" err="1">
                <a:solidFill>
                  <a:schemeClr val="accent4">
                    <a:lumMod val="60000"/>
                    <a:lumOff val="40000"/>
                  </a:schemeClr>
                </a:solidFill>
              </a:rPr>
              <a:t>InnoDB</a:t>
            </a:r>
            <a:r>
              <a:rPr lang="en-US" sz="2000" b="1" dirty="0">
                <a:solidFill>
                  <a:schemeClr val="accent4">
                    <a:lumMod val="60000"/>
                    <a:lumOff val="40000"/>
                  </a:schemeClr>
                </a:solidFill>
              </a:rPr>
              <a:t>;</a:t>
            </a:r>
          </a:p>
          <a:p>
            <a:pPr marL="0" indent="0">
              <a:buNone/>
            </a:pPr>
            <a:r>
              <a:rPr lang="en-US" sz="2000" b="1" dirty="0">
                <a:solidFill>
                  <a:schemeClr val="accent4">
                    <a:lumMod val="60000"/>
                    <a:lumOff val="40000"/>
                  </a:schemeClr>
                </a:solidFill>
              </a:rPr>
              <a:t>insert into LOG_COUNTER(NAME) values('LOG_TABLES');</a:t>
            </a:r>
          </a:p>
          <a:p>
            <a:pPr marL="0" indent="0">
              <a:buNone/>
            </a:pPr>
            <a:r>
              <a:rPr lang="en-US" sz="2000" b="1" dirty="0">
                <a:solidFill>
                  <a:schemeClr val="accent4">
                    <a:lumMod val="60000"/>
                    <a:lumOff val="40000"/>
                  </a:schemeClr>
                </a:solidFill>
              </a:rPr>
              <a:t>commit;</a:t>
            </a:r>
          </a:p>
          <a:p>
            <a:pPr marL="0" indent="0">
              <a:buNone/>
            </a:pPr>
            <a:r>
              <a:rPr lang="en-US" sz="2000" dirty="0"/>
              <a:t>In the logging database connection in </a:t>
            </a:r>
            <a:r>
              <a:rPr lang="en-US" sz="2000" dirty="0" err="1"/>
              <a:t>Pentaho</a:t>
            </a:r>
            <a:r>
              <a:rPr lang="en-US" sz="2000" dirty="0"/>
              <a:t> Data Integration (Spoon), add the following line in the Options pane:</a:t>
            </a:r>
          </a:p>
          <a:p>
            <a:pPr marL="0" indent="0">
              <a:buNone/>
            </a:pPr>
            <a:r>
              <a:rPr lang="en-US" sz="2000" b="1" dirty="0">
                <a:solidFill>
                  <a:schemeClr val="accent4">
                    <a:lumMod val="60000"/>
                    <a:lumOff val="40000"/>
                  </a:schemeClr>
                </a:solidFill>
              </a:rPr>
              <a:t>Parameter: AUTOINCREMENT_SQL_FOR_BATCH_ID</a:t>
            </a:r>
          </a:p>
          <a:p>
            <a:pPr marL="0" indent="0">
              <a:buNone/>
            </a:pPr>
            <a:r>
              <a:rPr lang="en-US" sz="2000" b="1" dirty="0">
                <a:solidFill>
                  <a:schemeClr val="accent4">
                    <a:lumMod val="60000"/>
                    <a:lumOff val="40000"/>
                  </a:schemeClr>
                </a:solidFill>
              </a:rPr>
              <a:t>Value: UPDATE LOG_COUNTER SET ID=LAST_INSERT_ID(ID+1)</a:t>
            </a:r>
          </a:p>
          <a:p>
            <a:pPr marL="0" indent="0">
              <a:buNone/>
            </a:pPr>
            <a:r>
              <a:rPr lang="en-US" sz="2000" dirty="0"/>
              <a:t>This will explain to PDI to use a value from the LOG_COUNTER table every time a new batch ID needs to be generated for a transformation or a job table.</a:t>
            </a:r>
            <a:br>
              <a:rPr lang="en-US" sz="2000" dirty="0"/>
            </a:br>
            <a:endParaRPr lang="en-US" sz="2000" b="1" dirty="0"/>
          </a:p>
        </p:txBody>
      </p:sp>
    </p:spTree>
    <p:extLst>
      <p:ext uri="{BB962C8B-B14F-4D97-AF65-F5344CB8AC3E}">
        <p14:creationId xmlns:p14="http://schemas.microsoft.com/office/powerpoint/2010/main" val="34402119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The Solution</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000" b="1" dirty="0"/>
              <a:t>Use a SEQUENCE column</a:t>
            </a:r>
          </a:p>
          <a:p>
            <a:pPr marL="0" indent="0">
              <a:buNone/>
            </a:pPr>
            <a:endParaRPr lang="en-US" sz="2000" b="1" dirty="0"/>
          </a:p>
          <a:p>
            <a:pPr marL="0" indent="0">
              <a:buNone/>
            </a:pPr>
            <a:r>
              <a:rPr lang="en-US" sz="2000" dirty="0"/>
              <a:t>You can use a database sequence if your database supports this.  To enable support for this, create a sequence like this (Oracle example):</a:t>
            </a:r>
          </a:p>
          <a:p>
            <a:pPr marL="0" indent="0">
              <a:buNone/>
            </a:pPr>
            <a:r>
              <a:rPr lang="en-US" sz="2000" b="1" dirty="0">
                <a:solidFill>
                  <a:schemeClr val="accent4">
                    <a:lumMod val="60000"/>
                    <a:lumOff val="40000"/>
                  </a:schemeClr>
                </a:solidFill>
              </a:rPr>
              <a:t>CREATE SEQUENCE LOGGINGSEQ START WITH 10000;</a:t>
            </a:r>
          </a:p>
          <a:p>
            <a:pPr marL="0" indent="0">
              <a:buNone/>
            </a:pPr>
            <a:endParaRPr lang="en-US" sz="2000" dirty="0"/>
          </a:p>
          <a:p>
            <a:pPr marL="0" indent="0">
              <a:buNone/>
            </a:pPr>
            <a:r>
              <a:rPr lang="en-US" sz="2000" dirty="0"/>
              <a:t>In the logging database connection in </a:t>
            </a:r>
            <a:r>
              <a:rPr lang="en-US" sz="2000" dirty="0" err="1"/>
              <a:t>Pentaho</a:t>
            </a:r>
            <a:r>
              <a:rPr lang="en-US" sz="2000" dirty="0"/>
              <a:t> Data Integration (Spoon), add the following line in the Options panel:</a:t>
            </a:r>
          </a:p>
          <a:p>
            <a:pPr marL="0" indent="0">
              <a:buNone/>
            </a:pPr>
            <a:r>
              <a:rPr lang="en-US" sz="2000" b="1" dirty="0">
                <a:solidFill>
                  <a:schemeClr val="accent4">
                    <a:lumMod val="60000"/>
                    <a:lumOff val="40000"/>
                  </a:schemeClr>
                </a:solidFill>
              </a:rPr>
              <a:t>Parameter: SEQUENCE_FOR_BATCH_ID</a:t>
            </a:r>
          </a:p>
          <a:p>
            <a:pPr marL="0" indent="0">
              <a:buNone/>
            </a:pPr>
            <a:r>
              <a:rPr lang="en-US" sz="2000" b="1" dirty="0">
                <a:solidFill>
                  <a:schemeClr val="accent4">
                    <a:lumMod val="60000"/>
                    <a:lumOff val="40000"/>
                  </a:schemeClr>
                </a:solidFill>
              </a:rPr>
              <a:t>Value: LOGGINGSEQ</a:t>
            </a:r>
          </a:p>
          <a:p>
            <a:pPr marL="0" indent="0">
              <a:buNone/>
            </a:pPr>
            <a:endParaRPr lang="en-US" sz="2000" dirty="0"/>
          </a:p>
          <a:p>
            <a:pPr marL="0" indent="0">
              <a:buNone/>
            </a:pPr>
            <a:r>
              <a:rPr lang="en-US" sz="2000" dirty="0"/>
              <a:t>This will explain to PDI to use a value from the LOGGINGSEQ sequence every time a new batch ID needs to be generated for a transformation or a job table.</a:t>
            </a:r>
          </a:p>
          <a:p>
            <a:pPr marL="0" indent="0">
              <a:buNone/>
            </a:pPr>
            <a:endParaRPr lang="en-US" sz="2000" dirty="0"/>
          </a:p>
        </p:txBody>
      </p:sp>
    </p:spTree>
    <p:extLst>
      <p:ext uri="{BB962C8B-B14F-4D97-AF65-F5344CB8AC3E}">
        <p14:creationId xmlns:p14="http://schemas.microsoft.com/office/powerpoint/2010/main" val="22682302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Best Practices </a:t>
            </a:r>
            <a:r>
              <a:rPr lang="en-US" dirty="0" err="1"/>
              <a:t>kettle.properties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r>
              <a:rPr lang="en-US" sz="2400" b="1" dirty="0"/>
              <a:t>Backup your </a:t>
            </a:r>
            <a:r>
              <a:rPr lang="en-US" sz="2400" b="1" dirty="0" err="1"/>
              <a:t>kettle.properties</a:t>
            </a:r>
            <a:r>
              <a:rPr lang="en-US" sz="2400" b="1" dirty="0"/>
              <a:t> files.  </a:t>
            </a:r>
            <a:r>
              <a:rPr lang="en-US" sz="2400" dirty="0"/>
              <a:t>If you are making many changes to the </a:t>
            </a:r>
            <a:r>
              <a:rPr lang="en-US" sz="2400" dirty="0" err="1"/>
              <a:t>Kettle.properties</a:t>
            </a:r>
            <a:r>
              <a:rPr lang="en-US" sz="2400" dirty="0"/>
              <a:t> file, consider backing up the file first.  This will make it easier to restore should issues occur</a:t>
            </a:r>
          </a:p>
          <a:p>
            <a:endParaRPr lang="en-US" sz="2400" dirty="0"/>
          </a:p>
          <a:p>
            <a:r>
              <a:rPr lang="en-US" sz="2400" b="1" dirty="0"/>
              <a:t>Maintain a Master Copy of the </a:t>
            </a:r>
            <a:r>
              <a:rPr lang="en-US" sz="2400" b="1" dirty="0" err="1"/>
              <a:t>kettle.properties</a:t>
            </a:r>
            <a:r>
              <a:rPr lang="en-US" sz="2400" b="1" dirty="0"/>
              <a:t> file.  </a:t>
            </a:r>
            <a:r>
              <a:rPr lang="en-US" sz="2400" dirty="0"/>
              <a:t>It is usually easiest to use the </a:t>
            </a:r>
            <a:r>
              <a:rPr lang="en-US" sz="2400" dirty="0" err="1"/>
              <a:t>kettle.properties</a:t>
            </a:r>
            <a:r>
              <a:rPr lang="en-US" sz="2400" dirty="0"/>
              <a:t> file for Spoon, then to overwrite the Carte and DI Server copies if changes are made.  Make sure that values that might change, such as directory paths, are maintained however</a:t>
            </a:r>
          </a:p>
          <a:p>
            <a:endParaRPr lang="en-US" sz="2400" dirty="0"/>
          </a:p>
          <a:p>
            <a:r>
              <a:rPr lang="en-US" sz="2400" b="1" dirty="0"/>
              <a:t>Test Thoroughly</a:t>
            </a:r>
            <a:r>
              <a:rPr lang="en-US" sz="2400" dirty="0"/>
              <a:t>.  Test your settings by saving your </a:t>
            </a:r>
            <a:r>
              <a:rPr lang="en-US" sz="2400" dirty="0" err="1"/>
              <a:t>kettle.properties</a:t>
            </a:r>
            <a:r>
              <a:rPr lang="en-US" sz="2400" dirty="0"/>
              <a:t> file locally, then restarting spoon.  Make sure the </a:t>
            </a:r>
            <a:r>
              <a:rPr lang="en-US" sz="2400" dirty="0" err="1"/>
              <a:t>kettle.properties</a:t>
            </a:r>
            <a:r>
              <a:rPr lang="en-US" sz="2400" dirty="0"/>
              <a:t> file loads properly.  Execute a transformation or job that uses the settings.  Try executing the transformation locally and remotely on the DI Server to ensure that log variables reference the same places.</a:t>
            </a:r>
          </a:p>
        </p:txBody>
      </p:sp>
    </p:spTree>
    <p:extLst>
      <p:ext uri="{BB962C8B-B14F-4D97-AF65-F5344CB8AC3E}">
        <p14:creationId xmlns:p14="http://schemas.microsoft.com/office/powerpoint/2010/main" val="2566895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Error Handling Strategies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err="1"/>
              <a:t>Pentaho</a:t>
            </a:r>
            <a:r>
              <a:rPr lang="en-US" sz="2400" dirty="0"/>
              <a:t> job should die gracefully, notifying the operations team and leaving the data in a good state… </a:t>
            </a:r>
          </a:p>
          <a:p>
            <a:pPr marL="0" indent="0">
              <a:buNone/>
            </a:pPr>
            <a:r>
              <a:rPr lang="en-US" sz="2400" dirty="0"/>
              <a:t>We are going to discuss three strategies</a:t>
            </a:r>
          </a:p>
          <a:p>
            <a:pPr marL="0" indent="0">
              <a:buNone/>
            </a:pPr>
            <a:endParaRPr lang="en-US" sz="2400" dirty="0"/>
          </a:p>
          <a:p>
            <a:pPr marL="0" indent="0">
              <a:buNone/>
            </a:pPr>
            <a:r>
              <a:rPr lang="en-US" sz="2400" b="1" dirty="0"/>
              <a:t>Do Nothing</a:t>
            </a:r>
          </a:p>
          <a:p>
            <a:pPr marL="0" indent="0">
              <a:buNone/>
            </a:pPr>
            <a:r>
              <a:rPr lang="en-US" sz="2400" dirty="0"/>
              <a:t>For simple jobs, say an automated administrative task, you can rely on the exception throwing of PDI.  </a:t>
            </a:r>
          </a:p>
          <a:p>
            <a:pPr marL="0" indent="0">
              <a:buNone/>
            </a:pPr>
            <a:r>
              <a:rPr lang="en-US" sz="2400" dirty="0"/>
              <a:t>An example is a simple input to output job where a database failure in writing the output results in a system error.  This is expressed as a red stack trace in log file.</a:t>
            </a:r>
          </a:p>
          <a:p>
            <a:pPr marL="0" indent="0">
              <a:buNone/>
            </a:pPr>
            <a:r>
              <a:rPr lang="en-US" sz="2400" dirty="0"/>
              <a:t> </a:t>
            </a:r>
          </a:p>
          <a:p>
            <a:endParaRPr lang="en-US" sz="2400" dirty="0"/>
          </a:p>
        </p:txBody>
      </p:sp>
    </p:spTree>
    <p:extLst>
      <p:ext uri="{BB962C8B-B14F-4D97-AF65-F5344CB8AC3E}">
        <p14:creationId xmlns:p14="http://schemas.microsoft.com/office/powerpoint/2010/main" val="3582701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dirty="0"/>
              <a:t>Error Handling Strategies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Error Handling Triggers</a:t>
            </a:r>
          </a:p>
          <a:p>
            <a:pPr marL="0" indent="0">
              <a:buNone/>
            </a:pPr>
            <a:r>
              <a:rPr lang="en-US" sz="2400" dirty="0"/>
              <a:t>Each step and transformation has a return code that can drive additional processing. </a:t>
            </a:r>
          </a:p>
          <a:p>
            <a:pPr marL="0" indent="0">
              <a:buNone/>
            </a:pPr>
            <a:r>
              <a:rPr lang="en-US" sz="2400" dirty="0"/>
              <a:t>The </a:t>
            </a:r>
            <a:r>
              <a:rPr lang="en-US" sz="2400" b="1" dirty="0"/>
              <a:t>Error Handling setting / Error Hop </a:t>
            </a:r>
            <a:r>
              <a:rPr lang="en-US" sz="2400" dirty="0"/>
              <a:t>can be used to steer the error toward an error handling routine like the Mail component.  </a:t>
            </a:r>
          </a:p>
          <a:p>
            <a:pPr marL="0" indent="0">
              <a:buNone/>
            </a:pPr>
            <a:r>
              <a:rPr lang="en-US" sz="2400" dirty="0"/>
              <a:t>Both an individual transformation and a finer-grain step can be tested.  </a:t>
            </a:r>
          </a:p>
          <a:p>
            <a:pPr marL="0" indent="0">
              <a:buNone/>
            </a:pPr>
            <a:r>
              <a:rPr lang="en-US" sz="2400" dirty="0"/>
              <a:t>While testing the individual transformation and steps has the advantage of providing error handling tied to the specific case, there are disadvantages in maintenance and testing.  </a:t>
            </a:r>
          </a:p>
          <a:p>
            <a:pPr marL="0" indent="0">
              <a:buNone/>
            </a:pPr>
            <a:r>
              <a:rPr lang="en-US" sz="2400" dirty="0"/>
              <a:t>Maintenance suffers because the job  becomes cluttered with extra components which can confuse the normal processing, less frequent processing, and the error handling.  Testing is harder because there are more test cases.</a:t>
            </a:r>
            <a:br>
              <a:rPr lang="en-US" sz="2400" dirty="0"/>
            </a:br>
            <a:endParaRPr lang="en-US" sz="2400" dirty="0"/>
          </a:p>
        </p:txBody>
      </p:sp>
    </p:spTree>
    <p:extLst>
      <p:ext uri="{BB962C8B-B14F-4D97-AF65-F5344CB8AC3E}">
        <p14:creationId xmlns:p14="http://schemas.microsoft.com/office/powerpoint/2010/main" val="38981898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81577" y="4531058"/>
            <a:ext cx="9144000" cy="1185884"/>
          </a:xfrm>
        </p:spPr>
        <p:txBody>
          <a:bodyPr>
            <a:normAutofit lnSpcReduction="10000"/>
          </a:bodyPr>
          <a:lstStyle/>
          <a:p>
            <a:r>
              <a:rPr lang="it-IT" sz="4400" dirty="0"/>
              <a:t>Pentaho Data Integration Performance Tuning</a:t>
            </a:r>
          </a:p>
        </p:txBody>
      </p:sp>
    </p:spTree>
    <p:extLst>
      <p:ext uri="{BB962C8B-B14F-4D97-AF65-F5344CB8AC3E}">
        <p14:creationId xmlns:p14="http://schemas.microsoft.com/office/powerpoint/2010/main" val="2827103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1551"/>
          </a:xfrm>
        </p:spPr>
        <p:txBody>
          <a:bodyPr>
            <a:normAutofit/>
          </a:bodyPr>
          <a:lstStyle/>
          <a:p>
            <a:r>
              <a:rPr lang="en-US" dirty="0"/>
              <a:t>Why Pentaho</a:t>
            </a:r>
          </a:p>
        </p:txBody>
      </p:sp>
      <p:sp>
        <p:nvSpPr>
          <p:cNvPr id="3" name="Content Placeholder 2"/>
          <p:cNvSpPr>
            <a:spLocks noGrp="1"/>
          </p:cNvSpPr>
          <p:nvPr>
            <p:ph idx="1"/>
          </p:nvPr>
        </p:nvSpPr>
        <p:spPr>
          <a:xfrm>
            <a:off x="838200" y="1416676"/>
            <a:ext cx="10233800" cy="4734529"/>
          </a:xfrm>
        </p:spPr>
        <p:txBody>
          <a:bodyPr>
            <a:normAutofit/>
          </a:bodyPr>
          <a:lstStyle/>
          <a:p>
            <a:r>
              <a:rPr lang="en-US" sz="2400" b="1" dirty="0"/>
              <a:t>One stop solution for all business analytics need</a:t>
            </a:r>
          </a:p>
          <a:p>
            <a:r>
              <a:rPr lang="en-US" sz="2400" b="1" dirty="0"/>
              <a:t>Low integration time and infrastructure cost</a:t>
            </a:r>
          </a:p>
          <a:p>
            <a:r>
              <a:rPr lang="en-US" sz="2400" b="1" dirty="0"/>
              <a:t>Huge community support</a:t>
            </a:r>
          </a:p>
          <a:p>
            <a:r>
              <a:rPr lang="en-US" sz="2400" b="1" dirty="0"/>
              <a:t>Easily Scalable</a:t>
            </a:r>
          </a:p>
          <a:p>
            <a:r>
              <a:rPr lang="en-US" sz="2400" b="1" dirty="0"/>
              <a:t>Virtually unlimited visualization and data sources</a:t>
            </a:r>
          </a:p>
          <a:p>
            <a:r>
              <a:rPr lang="en-US" sz="2400" b="1" dirty="0"/>
              <a:t>Easily integrated on top of existing infrastructure including any big data ecosystem</a:t>
            </a:r>
          </a:p>
          <a:p>
            <a:r>
              <a:rPr lang="en-US" sz="2400" b="1" dirty="0"/>
              <a:t>All core engines are open and standalone projects with their own community and development plan</a:t>
            </a:r>
          </a:p>
          <a:p>
            <a:r>
              <a:rPr lang="en-US" sz="2400" b="1" dirty="0"/>
              <a:t>A very good toolset which has far wider applicability beyond just the base project</a:t>
            </a:r>
          </a:p>
        </p:txBody>
      </p:sp>
    </p:spTree>
    <p:extLst>
      <p:ext uri="{BB962C8B-B14F-4D97-AF65-F5344CB8AC3E}">
        <p14:creationId xmlns:p14="http://schemas.microsoft.com/office/powerpoint/2010/main" val="4286353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Performance Tuning Process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PDI transformations are ETL workflows that consist of a number of steps linked together as show below. There are three basic types of steps:</a:t>
            </a:r>
          </a:p>
          <a:p>
            <a:r>
              <a:rPr lang="en-US" sz="2400" dirty="0"/>
              <a:t>Input step – ingests data into PDI (e.g. </a:t>
            </a:r>
            <a:r>
              <a:rPr lang="en-US" sz="2400" b="1" dirty="0"/>
              <a:t>Table input </a:t>
            </a:r>
            <a:r>
              <a:rPr lang="en-US" sz="2400" dirty="0"/>
              <a:t>step).</a:t>
            </a:r>
          </a:p>
          <a:p>
            <a:r>
              <a:rPr lang="en-US" sz="2400" dirty="0"/>
              <a:t>Transformation step – processes data within PDI (e.g. </a:t>
            </a:r>
            <a:r>
              <a:rPr lang="en-US" sz="2400" b="1" dirty="0"/>
              <a:t>Data Validator, Filter rows, </a:t>
            </a:r>
            <a:r>
              <a:rPr lang="en-US" sz="2400" dirty="0"/>
              <a:t>and </a:t>
            </a:r>
            <a:r>
              <a:rPr lang="en-US" sz="2400" b="1" dirty="0"/>
              <a:t>Java Script Step </a:t>
            </a:r>
            <a:r>
              <a:rPr lang="en-US" sz="2400" dirty="0"/>
              <a:t>steps).</a:t>
            </a:r>
          </a:p>
          <a:p>
            <a:r>
              <a:rPr lang="en-US" sz="2400" dirty="0"/>
              <a:t>Output step – outputs transformed data from PDI (e.g. </a:t>
            </a:r>
            <a:r>
              <a:rPr lang="en-US" sz="2400" b="1" dirty="0"/>
              <a:t>Table output </a:t>
            </a:r>
            <a:r>
              <a:rPr lang="en-US" sz="2400" dirty="0"/>
              <a:t>step).</a:t>
            </a:r>
          </a:p>
        </p:txBody>
      </p:sp>
      <p:pic>
        <p:nvPicPr>
          <p:cNvPr id="4098" name="Picture 2" descr="https://support.pentaho.com/hc/en-us/article_attachments/201634646/image0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3975" y="4035581"/>
            <a:ext cx="8255287" cy="17341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2097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dirty="0"/>
              <a:t>Internal vs. External Performance Factors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If the bottleneck is an input or output step then it is likely due to something external to PDI, such as network or database performance. If the bottleneck is a transformation step then it is likely due to PDI performance. Many factors can affect performance and this guide groups them into two sections: </a:t>
            </a:r>
            <a:r>
              <a:rPr lang="en-US" sz="2400" b="1" dirty="0"/>
              <a:t>External Performance Factors </a:t>
            </a:r>
            <a:r>
              <a:rPr lang="en-US" sz="2400" dirty="0"/>
              <a:t>and </a:t>
            </a:r>
            <a:r>
              <a:rPr lang="en-US" sz="2400" b="1" dirty="0"/>
              <a:t>PDI Performance Tuning</a:t>
            </a:r>
            <a:r>
              <a:rPr lang="en-US" sz="2400" dirty="0"/>
              <a:t>.</a:t>
            </a:r>
          </a:p>
          <a:p>
            <a:pPr marL="0" indent="0">
              <a:buNone/>
            </a:pPr>
            <a:r>
              <a:rPr lang="en-US" sz="2400" b="1" dirty="0"/>
              <a:t>Identifying Bottlenecks</a:t>
            </a:r>
          </a:p>
          <a:p>
            <a:pPr marL="0" indent="0">
              <a:buNone/>
            </a:pPr>
            <a:endParaRPr lang="en-US" sz="2400" b="1" dirty="0"/>
          </a:p>
          <a:p>
            <a:pPr marL="0" indent="0">
              <a:buNone/>
            </a:pPr>
            <a:r>
              <a:rPr lang="en-US" sz="2400" b="1" dirty="0"/>
              <a:t>Step Metrics</a:t>
            </a:r>
            <a:endParaRPr lang="en-US" sz="2400" dirty="0"/>
          </a:p>
          <a:p>
            <a:pPr marL="0" indent="0">
              <a:buNone/>
            </a:pPr>
            <a:r>
              <a:rPr lang="en-US" sz="2400" dirty="0"/>
              <a:t>A row buffer is created between each step. Steps retrieve rows of data from their inbound row buffer, process the rows, and pass them into an outbound row buffer which feeds into the subsequent step. By default, row buffers can hold up to 10,000 rows, but this can be configured for each transformation.</a:t>
            </a:r>
            <a:br>
              <a:rPr lang="en-US" sz="2400" dirty="0"/>
            </a:br>
            <a:endParaRPr lang="en-US" sz="2400" dirty="0"/>
          </a:p>
          <a:p>
            <a:pPr marL="0" indent="0">
              <a:buNone/>
            </a:pPr>
            <a:br>
              <a:rPr lang="en-US" sz="2400" dirty="0"/>
            </a:br>
            <a:endParaRPr lang="en-US" sz="2400" dirty="0"/>
          </a:p>
        </p:txBody>
      </p:sp>
    </p:spTree>
    <p:extLst>
      <p:ext uri="{BB962C8B-B14F-4D97-AF65-F5344CB8AC3E}">
        <p14:creationId xmlns:p14="http://schemas.microsoft.com/office/powerpoint/2010/main" val="13982526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dirty="0"/>
              <a:t>Internal vs. External Performance Factors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When you run a transformation, the </a:t>
            </a:r>
            <a:r>
              <a:rPr lang="en-US" sz="2400" b="1" dirty="0"/>
              <a:t>Step Metrics </a:t>
            </a:r>
            <a:r>
              <a:rPr lang="en-US" sz="2400" dirty="0"/>
              <a:t>tab on the </a:t>
            </a:r>
            <a:r>
              <a:rPr lang="en-US" sz="2400" b="1" dirty="0"/>
              <a:t>Execution Results </a:t>
            </a:r>
            <a:r>
              <a:rPr lang="en-US" sz="2400" dirty="0"/>
              <a:t>pane shows real-time statistics for each step. The </a:t>
            </a:r>
            <a:r>
              <a:rPr lang="en-US" sz="2400" b="1" dirty="0"/>
              <a:t>input/output </a:t>
            </a:r>
            <a:r>
              <a:rPr lang="en-US" sz="2400" dirty="0"/>
              <a:t>field shows a real-time display of the number of rows in the buffers feeding into and coming out of each step. If the input buffer of a step is full then you know that the step cannot keep up with the rows being fed into it. Below are some examples.</a:t>
            </a:r>
          </a:p>
          <a:p>
            <a:pPr marL="0" indent="0">
              <a:buNone/>
            </a:pPr>
            <a:endParaRPr lang="en-US" sz="2400" dirty="0"/>
          </a:p>
          <a:p>
            <a:pPr marL="0" indent="0">
              <a:buNone/>
            </a:pPr>
            <a:br>
              <a:rPr lang="en-US" sz="2400" dirty="0"/>
            </a:br>
            <a:endParaRPr lang="en-US" sz="2400" dirty="0"/>
          </a:p>
          <a:p>
            <a:pPr marL="0" indent="0">
              <a:buNone/>
            </a:pPr>
            <a:r>
              <a:rPr lang="en-US" sz="2400" dirty="0"/>
              <a:t>The example above shows a snapshot in time of a running transformation. Since all of the buffers are low (much less than 10,000) it is clear that the transformation has no trouble keeping up with incoming rows, processing them and delivering to the target.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988438897"/>
              </p:ext>
            </p:extLst>
          </p:nvPr>
        </p:nvGraphicFramePr>
        <p:xfrm>
          <a:off x="734097" y="3591655"/>
          <a:ext cx="10792494" cy="1005840"/>
        </p:xfrm>
        <a:graphic>
          <a:graphicData uri="http://schemas.openxmlformats.org/drawingml/2006/table">
            <a:tbl>
              <a:tblPr firstRow="1" bandRow="1">
                <a:tableStyleId>{5C22544A-7EE6-4342-B048-85BDC9FD1C3A}</a:tableStyleId>
              </a:tblPr>
              <a:tblGrid>
                <a:gridCol w="1798749">
                  <a:extLst>
                    <a:ext uri="{9D8B030D-6E8A-4147-A177-3AD203B41FA5}">
                      <a16:colId xmlns:a16="http://schemas.microsoft.com/office/drawing/2014/main" val="20000"/>
                    </a:ext>
                  </a:extLst>
                </a:gridCol>
                <a:gridCol w="1798749">
                  <a:extLst>
                    <a:ext uri="{9D8B030D-6E8A-4147-A177-3AD203B41FA5}">
                      <a16:colId xmlns:a16="http://schemas.microsoft.com/office/drawing/2014/main" val="20001"/>
                    </a:ext>
                  </a:extLst>
                </a:gridCol>
                <a:gridCol w="1798749">
                  <a:extLst>
                    <a:ext uri="{9D8B030D-6E8A-4147-A177-3AD203B41FA5}">
                      <a16:colId xmlns:a16="http://schemas.microsoft.com/office/drawing/2014/main" val="20002"/>
                    </a:ext>
                  </a:extLst>
                </a:gridCol>
                <a:gridCol w="1798749">
                  <a:extLst>
                    <a:ext uri="{9D8B030D-6E8A-4147-A177-3AD203B41FA5}">
                      <a16:colId xmlns:a16="http://schemas.microsoft.com/office/drawing/2014/main" val="20003"/>
                    </a:ext>
                  </a:extLst>
                </a:gridCol>
                <a:gridCol w="1798749">
                  <a:extLst>
                    <a:ext uri="{9D8B030D-6E8A-4147-A177-3AD203B41FA5}">
                      <a16:colId xmlns:a16="http://schemas.microsoft.com/office/drawing/2014/main" val="20004"/>
                    </a:ext>
                  </a:extLst>
                </a:gridCol>
                <a:gridCol w="1798749">
                  <a:extLst>
                    <a:ext uri="{9D8B030D-6E8A-4147-A177-3AD203B41FA5}">
                      <a16:colId xmlns:a16="http://schemas.microsoft.com/office/drawing/2014/main" val="20005"/>
                    </a:ext>
                  </a:extLst>
                </a:gridCol>
              </a:tblGrid>
              <a:tr h="370840">
                <a:tc>
                  <a:txBody>
                    <a:bodyPr/>
                    <a:lstStyle/>
                    <a:p>
                      <a:r>
                        <a:rPr lang="en-US" dirty="0">
                          <a:effectLst/>
                        </a:rPr>
                        <a:t>Step Name</a:t>
                      </a:r>
                    </a:p>
                  </a:txBody>
                  <a:tcPr marL="114300" marR="114300" marT="114300" marB="114300" anchor="ctr"/>
                </a:tc>
                <a:tc>
                  <a:txBody>
                    <a:bodyPr/>
                    <a:lstStyle/>
                    <a:p>
                      <a:r>
                        <a:rPr lang="en-US" dirty="0">
                          <a:effectLst/>
                        </a:rPr>
                        <a:t>Table Input</a:t>
                      </a:r>
                    </a:p>
                  </a:txBody>
                  <a:tcPr marL="114300" marR="114300" marT="114300" marB="114300" anchor="ctr"/>
                </a:tc>
                <a:tc>
                  <a:txBody>
                    <a:bodyPr/>
                    <a:lstStyle/>
                    <a:p>
                      <a:r>
                        <a:rPr lang="en-US" dirty="0">
                          <a:effectLst/>
                        </a:rPr>
                        <a:t>Data Validator</a:t>
                      </a:r>
                    </a:p>
                  </a:txBody>
                  <a:tcPr marL="114300" marR="114300" marT="114300" marB="114300" anchor="ctr"/>
                </a:tc>
                <a:tc>
                  <a:txBody>
                    <a:bodyPr/>
                    <a:lstStyle/>
                    <a:p>
                      <a:r>
                        <a:rPr lang="en-US" dirty="0">
                          <a:effectLst/>
                        </a:rPr>
                        <a:t>Filter Rows</a:t>
                      </a:r>
                    </a:p>
                  </a:txBody>
                  <a:tcPr marL="114300" marR="114300" marT="114300" marB="114300" anchor="ctr"/>
                </a:tc>
                <a:tc>
                  <a:txBody>
                    <a:bodyPr/>
                    <a:lstStyle/>
                    <a:p>
                      <a:r>
                        <a:rPr lang="en-US" dirty="0">
                          <a:effectLst/>
                        </a:rPr>
                        <a:t>JavaScript Step</a:t>
                      </a:r>
                    </a:p>
                  </a:txBody>
                  <a:tcPr marL="114300" marR="114300" marT="114300" marB="114300" anchor="ctr"/>
                </a:tc>
                <a:tc>
                  <a:txBody>
                    <a:bodyPr/>
                    <a:lstStyle/>
                    <a:p>
                      <a:r>
                        <a:rPr lang="en-US" dirty="0">
                          <a:effectLst/>
                        </a:rPr>
                        <a:t>Table Output</a:t>
                      </a:r>
                    </a:p>
                  </a:txBody>
                  <a:tcPr marL="114300" marR="114300" marT="114300" marB="114300" anchor="ctr"/>
                </a:tc>
                <a:extLst>
                  <a:ext uri="{0D108BD9-81ED-4DB2-BD59-A6C34878D82A}">
                    <a16:rowId xmlns:a16="http://schemas.microsoft.com/office/drawing/2014/main" val="10000"/>
                  </a:ext>
                </a:extLst>
              </a:tr>
              <a:tr h="370840">
                <a:tc>
                  <a:txBody>
                    <a:bodyPr/>
                    <a:lstStyle/>
                    <a:p>
                      <a:r>
                        <a:rPr lang="en-US" dirty="0" err="1">
                          <a:effectLst/>
                        </a:rPr>
                        <a:t>Input/Output</a:t>
                      </a:r>
                      <a:endParaRPr lang="en-US" dirty="0">
                        <a:effectLst/>
                      </a:endParaRPr>
                    </a:p>
                  </a:txBody>
                  <a:tcPr marL="114300" marR="114300" marT="114300" marB="114300" anchor="ctr"/>
                </a:tc>
                <a:tc>
                  <a:txBody>
                    <a:bodyPr/>
                    <a:lstStyle/>
                    <a:p>
                      <a:r>
                        <a:rPr lang="en-US" dirty="0">
                          <a:effectLst/>
                        </a:rPr>
                        <a:t>0/50</a:t>
                      </a:r>
                    </a:p>
                  </a:txBody>
                  <a:tcPr marL="114300" marR="114300" marT="114300" marB="114300" anchor="ctr"/>
                </a:tc>
                <a:tc>
                  <a:txBody>
                    <a:bodyPr/>
                    <a:lstStyle/>
                    <a:p>
                      <a:r>
                        <a:rPr lang="en-US" dirty="0">
                          <a:effectLst/>
                        </a:rPr>
                        <a:t>48/52</a:t>
                      </a:r>
                    </a:p>
                  </a:txBody>
                  <a:tcPr marL="114300" marR="114300" marT="114300" marB="114300" anchor="ctr"/>
                </a:tc>
                <a:tc>
                  <a:txBody>
                    <a:bodyPr/>
                    <a:lstStyle/>
                    <a:p>
                      <a:r>
                        <a:rPr lang="en-US" dirty="0">
                          <a:effectLst/>
                        </a:rPr>
                        <a:t>54/42</a:t>
                      </a:r>
                    </a:p>
                  </a:txBody>
                  <a:tcPr marL="114300" marR="114300" marT="114300" marB="114300" anchor="ctr"/>
                </a:tc>
                <a:tc>
                  <a:txBody>
                    <a:bodyPr/>
                    <a:lstStyle/>
                    <a:p>
                      <a:r>
                        <a:rPr lang="en-US" dirty="0">
                          <a:effectLst/>
                        </a:rPr>
                        <a:t>37/51</a:t>
                      </a:r>
                    </a:p>
                  </a:txBody>
                  <a:tcPr marL="114300" marR="114300" marT="114300" marB="114300" anchor="ctr"/>
                </a:tc>
                <a:tc>
                  <a:txBody>
                    <a:bodyPr/>
                    <a:lstStyle/>
                    <a:p>
                      <a:r>
                        <a:rPr lang="en-US" dirty="0">
                          <a:effectLst/>
                        </a:rPr>
                        <a:t>43/0</a:t>
                      </a:r>
                    </a:p>
                  </a:txBody>
                  <a:tcPr marL="114300" marR="114300" marT="114300" marB="11430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95488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fontScale="90000"/>
          </a:bodyPr>
          <a:lstStyle/>
          <a:p>
            <a:r>
              <a:rPr lang="en-US" dirty="0"/>
              <a:t>Internal vs. External Performance Factors</a:t>
            </a:r>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000" dirty="0"/>
              <a:t>The example below shows that all the buffers are full (close to the buffer size of 10,000). This means that PDI is waiting for the Table output step to consume rows. The data target is the bottleneck.</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The example below shows that the row buffers are filled all the way through to the Java Script Step. The Table output buffers are low which indicates that the data target has no trouble consuming output from PDI. This indicates that the Java Script Step is the bottleneck.</a:t>
            </a:r>
          </a:p>
          <a:p>
            <a:pPr marL="0" indent="0">
              <a:buNone/>
            </a:pP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3618497427"/>
              </p:ext>
            </p:extLst>
          </p:nvPr>
        </p:nvGraphicFramePr>
        <p:xfrm>
          <a:off x="682582" y="2509830"/>
          <a:ext cx="10792494" cy="1005840"/>
        </p:xfrm>
        <a:graphic>
          <a:graphicData uri="http://schemas.openxmlformats.org/drawingml/2006/table">
            <a:tbl>
              <a:tblPr firstRow="1" bandRow="1">
                <a:tableStyleId>{5C22544A-7EE6-4342-B048-85BDC9FD1C3A}</a:tableStyleId>
              </a:tblPr>
              <a:tblGrid>
                <a:gridCol w="1798749">
                  <a:extLst>
                    <a:ext uri="{9D8B030D-6E8A-4147-A177-3AD203B41FA5}">
                      <a16:colId xmlns:a16="http://schemas.microsoft.com/office/drawing/2014/main" val="20000"/>
                    </a:ext>
                  </a:extLst>
                </a:gridCol>
                <a:gridCol w="1798749">
                  <a:extLst>
                    <a:ext uri="{9D8B030D-6E8A-4147-A177-3AD203B41FA5}">
                      <a16:colId xmlns:a16="http://schemas.microsoft.com/office/drawing/2014/main" val="20001"/>
                    </a:ext>
                  </a:extLst>
                </a:gridCol>
                <a:gridCol w="1798749">
                  <a:extLst>
                    <a:ext uri="{9D8B030D-6E8A-4147-A177-3AD203B41FA5}">
                      <a16:colId xmlns:a16="http://schemas.microsoft.com/office/drawing/2014/main" val="20002"/>
                    </a:ext>
                  </a:extLst>
                </a:gridCol>
                <a:gridCol w="1798749">
                  <a:extLst>
                    <a:ext uri="{9D8B030D-6E8A-4147-A177-3AD203B41FA5}">
                      <a16:colId xmlns:a16="http://schemas.microsoft.com/office/drawing/2014/main" val="20003"/>
                    </a:ext>
                  </a:extLst>
                </a:gridCol>
                <a:gridCol w="1798749">
                  <a:extLst>
                    <a:ext uri="{9D8B030D-6E8A-4147-A177-3AD203B41FA5}">
                      <a16:colId xmlns:a16="http://schemas.microsoft.com/office/drawing/2014/main" val="20004"/>
                    </a:ext>
                  </a:extLst>
                </a:gridCol>
                <a:gridCol w="1798749">
                  <a:extLst>
                    <a:ext uri="{9D8B030D-6E8A-4147-A177-3AD203B41FA5}">
                      <a16:colId xmlns:a16="http://schemas.microsoft.com/office/drawing/2014/main" val="20005"/>
                    </a:ext>
                  </a:extLst>
                </a:gridCol>
              </a:tblGrid>
              <a:tr h="370840">
                <a:tc>
                  <a:txBody>
                    <a:bodyPr/>
                    <a:lstStyle/>
                    <a:p>
                      <a:r>
                        <a:rPr lang="en-US" dirty="0">
                          <a:effectLst/>
                        </a:rPr>
                        <a:t>Step Name</a:t>
                      </a:r>
                    </a:p>
                  </a:txBody>
                  <a:tcPr marL="114300" marR="114300" marT="114300" marB="114300" anchor="ctr"/>
                </a:tc>
                <a:tc>
                  <a:txBody>
                    <a:bodyPr/>
                    <a:lstStyle/>
                    <a:p>
                      <a:r>
                        <a:rPr lang="en-US" dirty="0">
                          <a:effectLst/>
                        </a:rPr>
                        <a:t>Table Input</a:t>
                      </a:r>
                    </a:p>
                  </a:txBody>
                  <a:tcPr marL="114300" marR="114300" marT="114300" marB="114300" anchor="ctr"/>
                </a:tc>
                <a:tc>
                  <a:txBody>
                    <a:bodyPr/>
                    <a:lstStyle/>
                    <a:p>
                      <a:r>
                        <a:rPr lang="en-US" dirty="0">
                          <a:effectLst/>
                        </a:rPr>
                        <a:t>Data Validator</a:t>
                      </a:r>
                    </a:p>
                  </a:txBody>
                  <a:tcPr marL="114300" marR="114300" marT="114300" marB="114300" anchor="ctr"/>
                </a:tc>
                <a:tc>
                  <a:txBody>
                    <a:bodyPr/>
                    <a:lstStyle/>
                    <a:p>
                      <a:r>
                        <a:rPr lang="en-US" dirty="0">
                          <a:effectLst/>
                        </a:rPr>
                        <a:t>Filter Rows</a:t>
                      </a:r>
                    </a:p>
                  </a:txBody>
                  <a:tcPr marL="114300" marR="114300" marT="114300" marB="114300" anchor="ctr"/>
                </a:tc>
                <a:tc>
                  <a:txBody>
                    <a:bodyPr/>
                    <a:lstStyle/>
                    <a:p>
                      <a:r>
                        <a:rPr lang="en-US" dirty="0">
                          <a:effectLst/>
                        </a:rPr>
                        <a:t>JavaScript Step</a:t>
                      </a:r>
                    </a:p>
                  </a:txBody>
                  <a:tcPr marL="114300" marR="114300" marT="114300" marB="114300" anchor="ctr"/>
                </a:tc>
                <a:tc>
                  <a:txBody>
                    <a:bodyPr/>
                    <a:lstStyle/>
                    <a:p>
                      <a:r>
                        <a:rPr lang="en-US" dirty="0">
                          <a:effectLst/>
                        </a:rPr>
                        <a:t>Table Output</a:t>
                      </a:r>
                    </a:p>
                  </a:txBody>
                  <a:tcPr marL="114300" marR="114300" marT="114300" marB="114300" anchor="ctr"/>
                </a:tc>
                <a:extLst>
                  <a:ext uri="{0D108BD9-81ED-4DB2-BD59-A6C34878D82A}">
                    <a16:rowId xmlns:a16="http://schemas.microsoft.com/office/drawing/2014/main" val="10000"/>
                  </a:ext>
                </a:extLst>
              </a:tr>
              <a:tr h="370840">
                <a:tc>
                  <a:txBody>
                    <a:bodyPr/>
                    <a:lstStyle/>
                    <a:p>
                      <a:r>
                        <a:rPr lang="en-US" dirty="0" err="1">
                          <a:effectLst/>
                        </a:rPr>
                        <a:t>Input/Output</a:t>
                      </a:r>
                      <a:endParaRPr lang="en-US" dirty="0">
                        <a:effectLst/>
                      </a:endParaRPr>
                    </a:p>
                  </a:txBody>
                  <a:tcPr marL="114300" marR="114300" marT="114300" marB="114300" anchor="ctr"/>
                </a:tc>
                <a:tc>
                  <a:txBody>
                    <a:bodyPr/>
                    <a:lstStyle/>
                    <a:p>
                      <a:r>
                        <a:rPr lang="en-US" dirty="0">
                          <a:effectLst/>
                        </a:rPr>
                        <a:t>0/9720</a:t>
                      </a:r>
                    </a:p>
                  </a:txBody>
                  <a:tcPr marL="114300" marR="114300" marT="114300" marB="114300" anchor="ctr"/>
                </a:tc>
                <a:tc>
                  <a:txBody>
                    <a:bodyPr/>
                    <a:lstStyle/>
                    <a:p>
                      <a:r>
                        <a:rPr lang="en-US" dirty="0">
                          <a:effectLst/>
                        </a:rPr>
                        <a:t>9850/9741</a:t>
                      </a:r>
                    </a:p>
                  </a:txBody>
                  <a:tcPr marL="114300" marR="114300" marT="114300" marB="114300" anchor="ctr"/>
                </a:tc>
                <a:tc>
                  <a:txBody>
                    <a:bodyPr/>
                    <a:lstStyle/>
                    <a:p>
                      <a:r>
                        <a:rPr lang="en-US" dirty="0">
                          <a:effectLst/>
                        </a:rPr>
                        <a:t>9922/9413</a:t>
                      </a:r>
                    </a:p>
                  </a:txBody>
                  <a:tcPr marL="114300" marR="114300" marT="114300" marB="114300" anchor="ctr"/>
                </a:tc>
                <a:tc>
                  <a:txBody>
                    <a:bodyPr/>
                    <a:lstStyle/>
                    <a:p>
                      <a:r>
                        <a:rPr lang="en-US" dirty="0">
                          <a:effectLst/>
                        </a:rPr>
                        <a:t>9212/9413</a:t>
                      </a:r>
                    </a:p>
                  </a:txBody>
                  <a:tcPr marL="114300" marR="114300" marT="114300" marB="114300" anchor="ctr"/>
                </a:tc>
                <a:tc>
                  <a:txBody>
                    <a:bodyPr/>
                    <a:lstStyle/>
                    <a:p>
                      <a:r>
                        <a:rPr lang="en-US" dirty="0">
                          <a:effectLst/>
                        </a:rPr>
                        <a:t>9985/0</a:t>
                      </a:r>
                    </a:p>
                  </a:txBody>
                  <a:tcPr marL="114300" marR="114300" marT="114300" marB="114300" anchor="ct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00408854"/>
              </p:ext>
            </p:extLst>
          </p:nvPr>
        </p:nvGraphicFramePr>
        <p:xfrm>
          <a:off x="680435" y="5044822"/>
          <a:ext cx="10792494" cy="1005840"/>
        </p:xfrm>
        <a:graphic>
          <a:graphicData uri="http://schemas.openxmlformats.org/drawingml/2006/table">
            <a:tbl>
              <a:tblPr firstRow="1" bandRow="1">
                <a:tableStyleId>{5C22544A-7EE6-4342-B048-85BDC9FD1C3A}</a:tableStyleId>
              </a:tblPr>
              <a:tblGrid>
                <a:gridCol w="1798749">
                  <a:extLst>
                    <a:ext uri="{9D8B030D-6E8A-4147-A177-3AD203B41FA5}">
                      <a16:colId xmlns:a16="http://schemas.microsoft.com/office/drawing/2014/main" val="20000"/>
                    </a:ext>
                  </a:extLst>
                </a:gridCol>
                <a:gridCol w="1798749">
                  <a:extLst>
                    <a:ext uri="{9D8B030D-6E8A-4147-A177-3AD203B41FA5}">
                      <a16:colId xmlns:a16="http://schemas.microsoft.com/office/drawing/2014/main" val="20001"/>
                    </a:ext>
                  </a:extLst>
                </a:gridCol>
                <a:gridCol w="1798749">
                  <a:extLst>
                    <a:ext uri="{9D8B030D-6E8A-4147-A177-3AD203B41FA5}">
                      <a16:colId xmlns:a16="http://schemas.microsoft.com/office/drawing/2014/main" val="20002"/>
                    </a:ext>
                  </a:extLst>
                </a:gridCol>
                <a:gridCol w="1798749">
                  <a:extLst>
                    <a:ext uri="{9D8B030D-6E8A-4147-A177-3AD203B41FA5}">
                      <a16:colId xmlns:a16="http://schemas.microsoft.com/office/drawing/2014/main" val="20003"/>
                    </a:ext>
                  </a:extLst>
                </a:gridCol>
                <a:gridCol w="1798749">
                  <a:extLst>
                    <a:ext uri="{9D8B030D-6E8A-4147-A177-3AD203B41FA5}">
                      <a16:colId xmlns:a16="http://schemas.microsoft.com/office/drawing/2014/main" val="20004"/>
                    </a:ext>
                  </a:extLst>
                </a:gridCol>
                <a:gridCol w="1798749">
                  <a:extLst>
                    <a:ext uri="{9D8B030D-6E8A-4147-A177-3AD203B41FA5}">
                      <a16:colId xmlns:a16="http://schemas.microsoft.com/office/drawing/2014/main" val="20005"/>
                    </a:ext>
                  </a:extLst>
                </a:gridCol>
              </a:tblGrid>
              <a:tr h="370840">
                <a:tc>
                  <a:txBody>
                    <a:bodyPr/>
                    <a:lstStyle/>
                    <a:p>
                      <a:r>
                        <a:rPr lang="en-US" dirty="0">
                          <a:effectLst/>
                        </a:rPr>
                        <a:t>Step Name</a:t>
                      </a:r>
                    </a:p>
                  </a:txBody>
                  <a:tcPr marL="114300" marR="114300" marT="114300" marB="114300" anchor="ctr"/>
                </a:tc>
                <a:tc>
                  <a:txBody>
                    <a:bodyPr/>
                    <a:lstStyle/>
                    <a:p>
                      <a:r>
                        <a:rPr lang="en-US" dirty="0">
                          <a:effectLst/>
                        </a:rPr>
                        <a:t>Table Input</a:t>
                      </a:r>
                    </a:p>
                  </a:txBody>
                  <a:tcPr marL="114300" marR="114300" marT="114300" marB="114300" anchor="ctr"/>
                </a:tc>
                <a:tc>
                  <a:txBody>
                    <a:bodyPr/>
                    <a:lstStyle/>
                    <a:p>
                      <a:r>
                        <a:rPr lang="en-US" dirty="0">
                          <a:effectLst/>
                        </a:rPr>
                        <a:t>Data Validator</a:t>
                      </a:r>
                    </a:p>
                  </a:txBody>
                  <a:tcPr marL="114300" marR="114300" marT="114300" marB="114300" anchor="ctr"/>
                </a:tc>
                <a:tc>
                  <a:txBody>
                    <a:bodyPr/>
                    <a:lstStyle/>
                    <a:p>
                      <a:r>
                        <a:rPr lang="en-US" dirty="0">
                          <a:effectLst/>
                        </a:rPr>
                        <a:t>Filter Rows</a:t>
                      </a:r>
                    </a:p>
                  </a:txBody>
                  <a:tcPr marL="114300" marR="114300" marT="114300" marB="114300" anchor="ctr"/>
                </a:tc>
                <a:tc>
                  <a:txBody>
                    <a:bodyPr/>
                    <a:lstStyle/>
                    <a:p>
                      <a:r>
                        <a:rPr lang="en-US" dirty="0">
                          <a:effectLst/>
                        </a:rPr>
                        <a:t>JavaScript Step</a:t>
                      </a:r>
                    </a:p>
                  </a:txBody>
                  <a:tcPr marL="114300" marR="114300" marT="114300" marB="114300" anchor="ctr"/>
                </a:tc>
                <a:tc>
                  <a:txBody>
                    <a:bodyPr/>
                    <a:lstStyle/>
                    <a:p>
                      <a:r>
                        <a:rPr lang="en-US" dirty="0">
                          <a:effectLst/>
                        </a:rPr>
                        <a:t>Table Output</a:t>
                      </a:r>
                    </a:p>
                  </a:txBody>
                  <a:tcPr marL="114300" marR="114300" marT="114300" marB="114300" anchor="ctr"/>
                </a:tc>
                <a:extLst>
                  <a:ext uri="{0D108BD9-81ED-4DB2-BD59-A6C34878D82A}">
                    <a16:rowId xmlns:a16="http://schemas.microsoft.com/office/drawing/2014/main" val="10000"/>
                  </a:ext>
                </a:extLst>
              </a:tr>
              <a:tr h="370840">
                <a:tc>
                  <a:txBody>
                    <a:bodyPr/>
                    <a:lstStyle/>
                    <a:p>
                      <a:r>
                        <a:rPr lang="en-US" dirty="0" err="1">
                          <a:effectLst/>
                        </a:rPr>
                        <a:t>Input/Output</a:t>
                      </a:r>
                      <a:endParaRPr lang="en-US" dirty="0">
                        <a:effectLst/>
                      </a:endParaRPr>
                    </a:p>
                  </a:txBody>
                  <a:tcPr marL="114300" marR="114300" marT="114300" marB="114300" anchor="ctr"/>
                </a:tc>
                <a:tc>
                  <a:txBody>
                    <a:bodyPr/>
                    <a:lstStyle/>
                    <a:p>
                      <a:r>
                        <a:rPr lang="en-US" dirty="0">
                          <a:effectLst/>
                        </a:rPr>
                        <a:t>0/9815</a:t>
                      </a:r>
                    </a:p>
                  </a:txBody>
                  <a:tcPr marL="114300" marR="114300" marT="114300" marB="114300" anchor="ctr"/>
                </a:tc>
                <a:tc>
                  <a:txBody>
                    <a:bodyPr/>
                    <a:lstStyle/>
                    <a:p>
                      <a:r>
                        <a:rPr lang="en-US" dirty="0">
                          <a:effectLst/>
                        </a:rPr>
                        <a:t>9784/9962</a:t>
                      </a:r>
                    </a:p>
                  </a:txBody>
                  <a:tcPr marL="114300" marR="114300" marT="114300" marB="114300" anchor="ctr"/>
                </a:tc>
                <a:tc>
                  <a:txBody>
                    <a:bodyPr/>
                    <a:lstStyle/>
                    <a:p>
                      <a:r>
                        <a:rPr lang="en-US" dirty="0">
                          <a:effectLst/>
                        </a:rPr>
                        <a:t>9834/9724</a:t>
                      </a:r>
                    </a:p>
                  </a:txBody>
                  <a:tcPr marL="114300" marR="114300" marT="114300" marB="114300" anchor="ctr"/>
                </a:tc>
                <a:tc>
                  <a:txBody>
                    <a:bodyPr/>
                    <a:lstStyle/>
                    <a:p>
                      <a:r>
                        <a:rPr lang="en-US" dirty="0">
                          <a:effectLst/>
                        </a:rPr>
                        <a:t>9834/27</a:t>
                      </a:r>
                    </a:p>
                  </a:txBody>
                  <a:tcPr marL="114300" marR="114300" marT="114300" marB="114300" anchor="ctr"/>
                </a:tc>
                <a:tc>
                  <a:txBody>
                    <a:bodyPr/>
                    <a:lstStyle/>
                    <a:p>
                      <a:r>
                        <a:rPr lang="en-US" dirty="0">
                          <a:effectLst/>
                        </a:rPr>
                        <a:t>53/0</a:t>
                      </a:r>
                    </a:p>
                  </a:txBody>
                  <a:tcPr marL="114300" marR="114300" marT="114300" marB="114300"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397015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Verifying Bottlenecks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You can verify that the bottleneck is an output step by replacing the output step with a dummy step which just throws away the rows. If the overall speed of the transformation increases then it is likely that the output step is the bottleneck.</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For input step bottlenecks, you can replace the input step with a </a:t>
            </a:r>
            <a:r>
              <a:rPr lang="en-US" sz="2400" b="1" dirty="0"/>
              <a:t>Generate Rows </a:t>
            </a:r>
            <a:r>
              <a:rPr lang="en-US" sz="2400" dirty="0"/>
              <a:t>step, </a:t>
            </a:r>
            <a:r>
              <a:rPr lang="en-US" sz="2400" b="1" dirty="0"/>
              <a:t>Data Grid </a:t>
            </a:r>
            <a:r>
              <a:rPr lang="en-US" sz="2400" dirty="0"/>
              <a:t>step, or a </a:t>
            </a:r>
            <a:r>
              <a:rPr lang="en-US" sz="2400" b="1" dirty="0"/>
              <a:t>Text file input </a:t>
            </a:r>
            <a:r>
              <a:rPr lang="en-US" sz="2400" dirty="0"/>
              <a:t>step pointing to a file on fast local storage or a RAM drive. Check if the transformation is faster.</a:t>
            </a:r>
          </a:p>
        </p:txBody>
      </p:sp>
      <p:pic>
        <p:nvPicPr>
          <p:cNvPr id="1026" name="Picture 2" descr="https://support.pentaho.com/hc/en-us/article_attachments/201634656/image0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916" y="2706375"/>
            <a:ext cx="2086549" cy="822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8" name="Picture 4" descr="https://support.pentaho.com/hc/en-us/article_attachments/201767233/image0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983" y="3642675"/>
            <a:ext cx="1892166" cy="8659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439129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Eliminating the bottleneck</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200" dirty="0"/>
              <a:t>The </a:t>
            </a:r>
            <a:r>
              <a:rPr lang="en-US" sz="2200" b="1" dirty="0"/>
              <a:t>Metrics </a:t>
            </a:r>
            <a:r>
              <a:rPr lang="en-US" sz="2200" dirty="0"/>
              <a:t>tab on the </a:t>
            </a:r>
            <a:r>
              <a:rPr lang="en-US" sz="2200" b="1" dirty="0"/>
              <a:t>Execution Results </a:t>
            </a:r>
            <a:r>
              <a:rPr lang="en-US" sz="2200" dirty="0"/>
              <a:t>pane shows the length of time in milliseconds for initialization and execution of each transformation step and can also assist with identifying bottlenecks.</a:t>
            </a:r>
          </a:p>
        </p:txBody>
      </p:sp>
      <p:pic>
        <p:nvPicPr>
          <p:cNvPr id="4" name="Picture 3"/>
          <p:cNvPicPr>
            <a:picLocks noChangeAspect="1"/>
          </p:cNvPicPr>
          <p:nvPr/>
        </p:nvPicPr>
        <p:blipFill>
          <a:blip r:embed="rId2"/>
          <a:stretch>
            <a:fillRect/>
          </a:stretch>
        </p:blipFill>
        <p:spPr>
          <a:xfrm>
            <a:off x="1352280" y="2352318"/>
            <a:ext cx="9053850" cy="4338257"/>
          </a:xfrm>
          <a:prstGeom prst="rect">
            <a:avLst/>
          </a:prstGeom>
          <a:ln>
            <a:noFill/>
          </a:ln>
          <a:effectLst>
            <a:softEdge rad="112500"/>
          </a:effectLst>
        </p:spPr>
      </p:pic>
    </p:spTree>
    <p:extLst>
      <p:ext uri="{BB962C8B-B14F-4D97-AF65-F5344CB8AC3E}">
        <p14:creationId xmlns:p14="http://schemas.microsoft.com/office/powerpoint/2010/main" val="400135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External Performance Factors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PDI is, by its nature, part of a larger system that includes data sources, data targets, networking, storage, and other infrastructure components. This guide discusses these areas at a high level but does not provide detailed tuning instructions such as how to tune your Oracle database.</a:t>
            </a:r>
          </a:p>
          <a:p>
            <a:pPr marL="0" indent="0">
              <a:buNone/>
            </a:pPr>
            <a:r>
              <a:rPr lang="en-US" sz="2400" b="1" dirty="0"/>
              <a:t>Network Performance</a:t>
            </a:r>
          </a:p>
          <a:p>
            <a:pPr marL="0" indent="0">
              <a:buNone/>
            </a:pPr>
            <a:r>
              <a:rPr lang="en-US" sz="2400" dirty="0"/>
              <a:t>Many times the network is the bottleneck and no matter how much hardware you throw at your database or PDI server, throughput is capped by the network layer. The following techniques can assist with addressing network bottlenecks:</a:t>
            </a:r>
          </a:p>
          <a:p>
            <a:pPr marL="0" indent="0">
              <a:buNone/>
            </a:pPr>
            <a:endParaRPr lang="en-US" sz="2400" dirty="0"/>
          </a:p>
          <a:p>
            <a:pPr marL="0" indent="0">
              <a:buNone/>
            </a:pPr>
            <a:endParaRPr lang="en-US" sz="2400" dirty="0"/>
          </a:p>
          <a:p>
            <a:pPr marL="0" indent="0">
              <a:buNone/>
            </a:pPr>
            <a:br>
              <a:rPr lang="en-US" sz="2400" dirty="0"/>
            </a:br>
            <a:endParaRPr lang="en-US" sz="2400" dirty="0"/>
          </a:p>
        </p:txBody>
      </p:sp>
    </p:spTree>
    <p:extLst>
      <p:ext uri="{BB962C8B-B14F-4D97-AF65-F5344CB8AC3E}">
        <p14:creationId xmlns:p14="http://schemas.microsoft.com/office/powerpoint/2010/main" val="24485677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External Performance Factors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Diagnosis </a:t>
            </a:r>
            <a:r>
              <a:rPr lang="en-US" sz="2400" dirty="0"/>
              <a:t>- determine if the network is the bottleneck by eliminating it altogether. Export source data to a local text file and measure how long it takes for the database to export the data without touching the network. Then copy the text file to the PDI server and measure the time for the transfer. Modify the transformation to import the local file. Then run the transformation again and measure the time to import the local file without touching the network. Compare these measurements to assess network performance.</a:t>
            </a:r>
          </a:p>
          <a:p>
            <a:pPr marL="0" indent="0">
              <a:buNone/>
            </a:pPr>
            <a:endParaRPr lang="en-US" sz="2400" dirty="0"/>
          </a:p>
          <a:p>
            <a:pPr marL="0" indent="0">
              <a:buNone/>
            </a:pPr>
            <a:r>
              <a:rPr lang="en-US" sz="2400" b="1" dirty="0"/>
              <a:t>Network sizing </a:t>
            </a:r>
            <a:r>
              <a:rPr lang="en-US" sz="2400" dirty="0"/>
              <a:t>– Consider adding additional NIC’s or upgrading to 10gbps. Scale out data sources/targets and/or PDI using clustering technology which leverages network connectivity across multiple servers (see below for more on PDI clusters). Ethernet bonding can provide increased throughput as well as failover.</a:t>
            </a:r>
            <a:br>
              <a:rPr lang="en-US" sz="2400" dirty="0"/>
            </a:br>
            <a:endParaRPr lang="en-US" sz="2400" dirty="0"/>
          </a:p>
        </p:txBody>
      </p:sp>
    </p:spTree>
    <p:extLst>
      <p:ext uri="{BB962C8B-B14F-4D97-AF65-F5344CB8AC3E}">
        <p14:creationId xmlns:p14="http://schemas.microsoft.com/office/powerpoint/2010/main" val="35534906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External Performance Factors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Network bottlenecks </a:t>
            </a:r>
            <a:r>
              <a:rPr lang="en-US" sz="2400" dirty="0"/>
              <a:t>- switches, routers, proxy servers, firewalls, and other network appliances can create bottlenecks. Consider upgrading or bypassing these altogether</a:t>
            </a:r>
          </a:p>
          <a:p>
            <a:pPr marL="0" indent="0">
              <a:buNone/>
            </a:pPr>
            <a:endParaRPr lang="en-US" sz="2400" dirty="0"/>
          </a:p>
          <a:p>
            <a:pPr marL="0" indent="0">
              <a:buNone/>
            </a:pPr>
            <a:r>
              <a:rPr lang="en-US" sz="2400" b="1" dirty="0"/>
              <a:t>WAN optimization </a:t>
            </a:r>
            <a:r>
              <a:rPr lang="en-US" sz="2400" dirty="0"/>
              <a:t>– moving data across a WAN presents a number of challenges. Consider moving data sources, data targets, and/or PDI servers to be on the same LAN. If you must move data across a WAN there are a number of techniques and third-party appliances designed to improve throughput. One alternative to direct database connections is to dump data to a text file and performing a file transfer using a WAN optimized tool such as </a:t>
            </a:r>
            <a:r>
              <a:rPr lang="en-US" sz="2400" dirty="0" err="1"/>
              <a:t>ExpeDat</a:t>
            </a:r>
            <a:r>
              <a:rPr lang="en-US" sz="2400" dirty="0"/>
              <a:t> (</a:t>
            </a:r>
            <a:r>
              <a:rPr lang="en-US" sz="2400" dirty="0">
                <a:hlinkClick r:id="rId2"/>
              </a:rPr>
              <a:t>http://www.dataexpedition.com/expedat</a:t>
            </a:r>
            <a:r>
              <a:rPr lang="en-US" sz="2400" dirty="0"/>
              <a:t>) See </a:t>
            </a:r>
            <a:r>
              <a:rPr lang="en-US" sz="2400" dirty="0">
                <a:hlinkClick r:id="rId3"/>
              </a:rPr>
              <a:t>http://en.wikipedia.org/wiki/WAN_optimization</a:t>
            </a:r>
            <a:r>
              <a:rPr lang="en-US" sz="2400" dirty="0"/>
              <a:t> for more info.</a:t>
            </a:r>
          </a:p>
          <a:p>
            <a:br>
              <a:rPr lang="en-US" sz="2400" dirty="0"/>
            </a:br>
            <a:br>
              <a:rPr lang="en-US" sz="2400" dirty="0"/>
            </a:br>
            <a:endParaRPr lang="en-US" sz="2400" dirty="0"/>
          </a:p>
        </p:txBody>
      </p:sp>
    </p:spTree>
    <p:extLst>
      <p:ext uri="{BB962C8B-B14F-4D97-AF65-F5344CB8AC3E}">
        <p14:creationId xmlns:p14="http://schemas.microsoft.com/office/powerpoint/2010/main" val="677963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External Performance Factors</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r>
              <a:rPr lang="en-US" sz="2400" b="1" dirty="0"/>
              <a:t>Cloud Computing </a:t>
            </a:r>
            <a:r>
              <a:rPr lang="en-US" sz="2400" dirty="0"/>
              <a:t>– network configuration in the cloud can be tricky due to the lack of transparency of the implementation. Some things to consider with AWS include (see </a:t>
            </a:r>
            <a:r>
              <a:rPr lang="en-US" sz="2400" dirty="0">
                <a:hlinkClick r:id="rId2"/>
              </a:rPr>
              <a:t>http://aws.amazon.com/ec2/instance-types/</a:t>
            </a:r>
            <a:r>
              <a:rPr lang="en-US" sz="2400" dirty="0"/>
              <a:t> ):</a:t>
            </a:r>
          </a:p>
          <a:p>
            <a:pPr marL="0" indent="0">
              <a:buNone/>
            </a:pPr>
            <a:endParaRPr lang="en-US" sz="2400" dirty="0"/>
          </a:p>
        </p:txBody>
      </p:sp>
    </p:spTree>
    <p:extLst>
      <p:ext uri="{BB962C8B-B14F-4D97-AF65-F5344CB8AC3E}">
        <p14:creationId xmlns:p14="http://schemas.microsoft.com/office/powerpoint/2010/main" val="2935898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1551"/>
          </a:xfrm>
        </p:spPr>
        <p:txBody>
          <a:bodyPr>
            <a:noAutofit/>
          </a:bodyPr>
          <a:lstStyle/>
          <a:p>
            <a:r>
              <a:rPr lang="en-US" sz="3200" dirty="0"/>
              <a:t>Features - </a:t>
            </a:r>
            <a:r>
              <a:rPr lang="en-US" sz="3200" cap="all" dirty="0"/>
              <a:t>EASE OF USE WITH THE POWER TO INTEGRATE ALL DATA</a:t>
            </a:r>
            <a:endParaRPr lang="en-US" sz="3200" dirty="0"/>
          </a:p>
        </p:txBody>
      </p:sp>
      <p:sp>
        <p:nvSpPr>
          <p:cNvPr id="3" name="Content Placeholder 2"/>
          <p:cNvSpPr>
            <a:spLocks noGrp="1"/>
          </p:cNvSpPr>
          <p:nvPr>
            <p:ph idx="1"/>
          </p:nvPr>
        </p:nvSpPr>
        <p:spPr>
          <a:xfrm>
            <a:off x="838200" y="1416676"/>
            <a:ext cx="10233800" cy="4734529"/>
          </a:xfrm>
        </p:spPr>
        <p:txBody>
          <a:bodyPr>
            <a:normAutofit lnSpcReduction="10000"/>
          </a:bodyPr>
          <a:lstStyle/>
          <a:p>
            <a:pPr marL="0" indent="0">
              <a:buNone/>
            </a:pPr>
            <a:r>
              <a:rPr lang="en-US" sz="2400" dirty="0"/>
              <a:t>Intuitive drag-and-drop data integration coupled with data agnostic connectivity spanning from flat files and RDBMS to </a:t>
            </a:r>
            <a:r>
              <a:rPr lang="en-US" sz="2400" dirty="0" err="1"/>
              <a:t>Hadoop</a:t>
            </a:r>
            <a:r>
              <a:rPr lang="en-US" sz="2400" dirty="0"/>
              <a:t> and beyond.</a:t>
            </a:r>
          </a:p>
          <a:p>
            <a:pPr marL="0" indent="0">
              <a:buNone/>
            </a:pPr>
            <a:endParaRPr lang="en-US" sz="2400" dirty="0"/>
          </a:p>
          <a:p>
            <a:r>
              <a:rPr lang="en-US" sz="2400" dirty="0"/>
              <a:t>Graphical extract-transform-load (ETL) designer to simplify the creation of data pipelines</a:t>
            </a:r>
          </a:p>
          <a:p>
            <a:r>
              <a:rPr lang="en-US" sz="2400" dirty="0"/>
              <a:t>Rich library of pre-built components to access, prepare, and blend data from relational sources, big data stores, enterprise applications, and more</a:t>
            </a:r>
          </a:p>
          <a:p>
            <a:r>
              <a:rPr lang="en-US" sz="2400" dirty="0"/>
              <a:t>Powerful orchestration capabilities to coordinate and combine transformations, including notifications and alerts</a:t>
            </a:r>
          </a:p>
          <a:p>
            <a:r>
              <a:rPr lang="en-US" sz="2400" dirty="0"/>
              <a:t>Agile views for modeling and visualizing data on the fly during the data preparation process</a:t>
            </a:r>
          </a:p>
          <a:p>
            <a:r>
              <a:rPr lang="en-US" sz="2400" dirty="0"/>
              <a:t>Integrated enterprise scheduler for coordinating workflows and debugger for testing and tuning job execution</a:t>
            </a:r>
          </a:p>
          <a:p>
            <a:pPr marL="0" indent="0">
              <a:buNone/>
            </a:pPr>
            <a:endParaRPr lang="en-US" sz="2400" b="1" dirty="0"/>
          </a:p>
        </p:txBody>
      </p:sp>
    </p:spTree>
    <p:extLst>
      <p:ext uri="{BB962C8B-B14F-4D97-AF65-F5344CB8AC3E}">
        <p14:creationId xmlns:p14="http://schemas.microsoft.com/office/powerpoint/2010/main" val="39802119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Data Source/Target Performance</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If the network is not the bottleneck then it may be the performance of the data source or target. Database optimization is an advanced topic with many techniques that vary greatly from one product to the next. Some common approaches are listed below</a:t>
            </a:r>
          </a:p>
          <a:p>
            <a:pPr marL="0" indent="0">
              <a:buNone/>
            </a:pPr>
            <a:r>
              <a:rPr lang="en-US" sz="2400" b="1" dirty="0"/>
              <a:t>Query optimization </a:t>
            </a:r>
            <a:r>
              <a:rPr lang="en-US" sz="2400" dirty="0"/>
              <a:t>– this is almost always the first place to start. Many databases provide a SET EXPLAIN feature that allows you to determine whether indexes are being used or if the database is performing a complete table scan. Constraints and triggers can also affect performance.</a:t>
            </a:r>
          </a:p>
          <a:p>
            <a:pPr marL="0" indent="0">
              <a:buNone/>
            </a:pPr>
            <a:endParaRPr lang="en-US" sz="2400" b="1" dirty="0"/>
          </a:p>
          <a:p>
            <a:pPr marL="0" indent="0">
              <a:buNone/>
            </a:pPr>
            <a:r>
              <a:rPr lang="en-US" sz="2400" b="1" dirty="0"/>
              <a:t>Local Export/Import </a:t>
            </a:r>
            <a:r>
              <a:rPr lang="en-US" sz="2400" dirty="0"/>
              <a:t>– import or export a local text file or pipe to /</a:t>
            </a:r>
            <a:r>
              <a:rPr lang="en-US" sz="2400" dirty="0" err="1"/>
              <a:t>dev</a:t>
            </a:r>
            <a:r>
              <a:rPr lang="en-US" sz="2400" dirty="0"/>
              <a:t>/null and measure throughput. This may represent the fastest throughput possible for the data source/target.</a:t>
            </a:r>
          </a:p>
          <a:p>
            <a:pPr marL="0" indent="0">
              <a:buNone/>
            </a:pPr>
            <a:br>
              <a:rPr lang="en-US" sz="2400" dirty="0"/>
            </a:br>
            <a:br>
              <a:rPr lang="en-US" sz="2400" dirty="0"/>
            </a:br>
            <a:endParaRPr lang="en-US" sz="2400" dirty="0"/>
          </a:p>
        </p:txBody>
      </p:sp>
    </p:spTree>
    <p:extLst>
      <p:ext uri="{BB962C8B-B14F-4D97-AF65-F5344CB8AC3E}">
        <p14:creationId xmlns:p14="http://schemas.microsoft.com/office/powerpoint/2010/main" val="3995662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Data Source/Target Performance</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Data Staging/Pre-processing </a:t>
            </a:r>
            <a:r>
              <a:rPr lang="en-US" sz="2400" dirty="0"/>
              <a:t>– consider creating a materialized view or pre-processing data on the database and/or loading a staging table. These approaches can simplify the ETL logic and possibly reduce data volume over the network.</a:t>
            </a:r>
          </a:p>
          <a:p>
            <a:pPr marL="0" indent="0">
              <a:buNone/>
            </a:pPr>
            <a:endParaRPr lang="en-US" sz="2400" dirty="0"/>
          </a:p>
          <a:p>
            <a:pPr marL="0" indent="0">
              <a:buNone/>
            </a:pPr>
            <a:r>
              <a:rPr lang="en-US" sz="2400" b="1" dirty="0"/>
              <a:t>Database Technologies </a:t>
            </a:r>
            <a:r>
              <a:rPr lang="en-US" sz="2400" dirty="0"/>
              <a:t>– </a:t>
            </a:r>
            <a:r>
              <a:rPr lang="en-US" sz="2400" dirty="0" err="1"/>
              <a:t>Hadoop</a:t>
            </a:r>
            <a:r>
              <a:rPr lang="en-US" sz="2400" dirty="0"/>
              <a:t>, </a:t>
            </a:r>
            <a:r>
              <a:rPr lang="en-US" sz="2400" dirty="0" err="1"/>
              <a:t>NoSQL</a:t>
            </a:r>
            <a:r>
              <a:rPr lang="en-US" sz="2400" dirty="0"/>
              <a:t>, analytical, multi-dimensional, in-memory, cache, and other database technologies may provide better performance for certain situations.</a:t>
            </a:r>
          </a:p>
          <a:p>
            <a:pPr marL="0" indent="0">
              <a:buNone/>
            </a:pPr>
            <a:endParaRPr lang="en-US" sz="2400" dirty="0"/>
          </a:p>
          <a:p>
            <a:pPr marL="0" indent="0">
              <a:buNone/>
            </a:pPr>
            <a:r>
              <a:rPr lang="en-US" sz="2400" b="1" dirty="0"/>
              <a:t>Replication </a:t>
            </a:r>
            <a:r>
              <a:rPr lang="en-US" sz="2400" dirty="0"/>
              <a:t>– database replication may allow a mirror image of a database to be kept physically close to PDI. This can reduce or even eliminate network connectivity between PDI and the data source/target.</a:t>
            </a:r>
            <a:br>
              <a:rPr lang="en-US" sz="2400" dirty="0"/>
            </a:br>
            <a:br>
              <a:rPr lang="en-US" sz="2400" dirty="0"/>
            </a:br>
            <a:br>
              <a:rPr lang="en-US" sz="2400" dirty="0"/>
            </a:br>
            <a:endParaRPr lang="en-US" sz="2400" dirty="0"/>
          </a:p>
        </p:txBody>
      </p:sp>
    </p:spTree>
    <p:extLst>
      <p:ext uri="{BB962C8B-B14F-4D97-AF65-F5344CB8AC3E}">
        <p14:creationId xmlns:p14="http://schemas.microsoft.com/office/powerpoint/2010/main" val="3366973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Data Source/Target Performance</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Database design </a:t>
            </a:r>
            <a:r>
              <a:rPr lang="en-US" sz="2400" dirty="0"/>
              <a:t>– star schemas and other data mart design patterns can dramatically improve performance at the cost of additional complexity and resources.</a:t>
            </a:r>
          </a:p>
          <a:p>
            <a:pPr marL="0" indent="0">
              <a:buNone/>
            </a:pPr>
            <a:endParaRPr lang="en-US" sz="2400" dirty="0"/>
          </a:p>
          <a:p>
            <a:pPr marL="0" indent="0">
              <a:buNone/>
            </a:pPr>
            <a:r>
              <a:rPr lang="en-US" sz="2400" b="1" dirty="0"/>
              <a:t>Clustering/</a:t>
            </a:r>
            <a:r>
              <a:rPr lang="en-US" sz="2400" b="1" dirty="0" err="1"/>
              <a:t>Sharding</a:t>
            </a:r>
            <a:r>
              <a:rPr lang="en-US" sz="2400" b="1" dirty="0"/>
              <a:t>/Partitioning </a:t>
            </a:r>
            <a:r>
              <a:rPr lang="en-US" sz="2400" dirty="0"/>
              <a:t>– some databases support table partitioning or database </a:t>
            </a:r>
            <a:r>
              <a:rPr lang="en-US" sz="2400" dirty="0" err="1"/>
              <a:t>sharding</a:t>
            </a:r>
            <a:r>
              <a:rPr lang="en-US" sz="2400" dirty="0"/>
              <a:t> that can improve performance for certain types of queries. PDI has functionality for configuring transformations to leverage these features. See the </a:t>
            </a:r>
            <a:r>
              <a:rPr lang="en-US" sz="2400" b="1" dirty="0"/>
              <a:t>PDI Clusters </a:t>
            </a:r>
            <a:r>
              <a:rPr lang="en-US" sz="2400" dirty="0"/>
              <a:t>section below for more information on how to leverage these features.</a:t>
            </a:r>
          </a:p>
          <a:p>
            <a:pPr marL="0" indent="0">
              <a:buNone/>
            </a:pPr>
            <a:br>
              <a:rPr lang="en-US" sz="2400" dirty="0"/>
            </a:br>
            <a:br>
              <a:rPr lang="en-US" sz="2400" dirty="0"/>
            </a:br>
            <a:endParaRPr lang="en-US" sz="2400" dirty="0"/>
          </a:p>
        </p:txBody>
      </p:sp>
    </p:spTree>
    <p:extLst>
      <p:ext uri="{BB962C8B-B14F-4D97-AF65-F5344CB8AC3E}">
        <p14:creationId xmlns:p14="http://schemas.microsoft.com/office/powerpoint/2010/main" val="703594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Performance Tuning</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dirty="0"/>
              <a:t>This section provides techniques for tuning various aspects of PDI, including:</a:t>
            </a:r>
          </a:p>
          <a:p>
            <a:pPr marL="0" indent="0">
              <a:buNone/>
            </a:pPr>
            <a:endParaRPr lang="en-US" sz="2400" dirty="0"/>
          </a:p>
          <a:p>
            <a:r>
              <a:rPr lang="en-US" sz="2400" dirty="0"/>
              <a:t>PDI Transformation Design</a:t>
            </a:r>
          </a:p>
          <a:p>
            <a:r>
              <a:rPr lang="en-US" sz="2400" dirty="0"/>
              <a:t>PDI Job Design</a:t>
            </a:r>
          </a:p>
          <a:p>
            <a:r>
              <a:rPr lang="en-US" sz="2400" dirty="0"/>
              <a:t>Scaling Up Transformations</a:t>
            </a:r>
          </a:p>
          <a:p>
            <a:r>
              <a:rPr lang="en-US" sz="2400" dirty="0"/>
              <a:t>PDI Clusters</a:t>
            </a:r>
          </a:p>
          <a:p>
            <a:r>
              <a:rPr lang="en-US" sz="2400" dirty="0"/>
              <a:t>PDI Visual Map/Reduce for </a:t>
            </a:r>
            <a:r>
              <a:rPr lang="en-US" sz="2400" dirty="0" err="1"/>
              <a:t>Hadoop</a:t>
            </a:r>
            <a:endParaRPr lang="en-US" sz="2400" dirty="0"/>
          </a:p>
        </p:txBody>
      </p:sp>
    </p:spTree>
    <p:extLst>
      <p:ext uri="{BB962C8B-B14F-4D97-AF65-F5344CB8AC3E}">
        <p14:creationId xmlns:p14="http://schemas.microsoft.com/office/powerpoint/2010/main" val="653645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Performance Tuning</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PDI Transformation Design</a:t>
            </a:r>
          </a:p>
          <a:p>
            <a:pPr marL="0" indent="0">
              <a:buNone/>
            </a:pPr>
            <a:r>
              <a:rPr lang="en-US" sz="2400" b="1" dirty="0"/>
              <a:t>Data Caching</a:t>
            </a:r>
          </a:p>
          <a:p>
            <a:pPr marL="0" indent="0">
              <a:buNone/>
            </a:pPr>
            <a:r>
              <a:rPr lang="en-US" sz="2400" dirty="0"/>
              <a:t>High network latency can make executing multiple queries much slower than running a single bulk query. Most lookup steps allow you cache lookup values. You can even perform up-front loading of records in a single query and cache all results instead of performing multiple queries.</a:t>
            </a:r>
          </a:p>
          <a:p>
            <a:pPr marL="0" indent="0">
              <a:buNone/>
            </a:pPr>
            <a:endParaRPr lang="en-US" sz="2400" dirty="0"/>
          </a:p>
          <a:p>
            <a:pPr marL="0" indent="0">
              <a:buNone/>
            </a:pPr>
            <a:r>
              <a:rPr lang="en-US" sz="2400" b="1" dirty="0"/>
              <a:t>Batch Updates</a:t>
            </a:r>
          </a:p>
          <a:p>
            <a:pPr marL="0" indent="0">
              <a:buNone/>
            </a:pPr>
            <a:r>
              <a:rPr lang="en-US" sz="2400" dirty="0"/>
              <a:t>Batch updates can also reduce the number of queries. The </a:t>
            </a:r>
            <a:r>
              <a:rPr lang="en-US" sz="2400" b="1" dirty="0"/>
              <a:t>commit size </a:t>
            </a:r>
            <a:r>
              <a:rPr lang="en-US" sz="2400" dirty="0"/>
              <a:t>setting controls the size of the batches. See documentation on the table output step for additional info around using batch updates.</a:t>
            </a:r>
          </a:p>
          <a:p>
            <a:pPr marL="0" indent="0">
              <a:buNone/>
            </a:pPr>
            <a:br>
              <a:rPr lang="en-US" sz="2400" dirty="0"/>
            </a:br>
            <a:br>
              <a:rPr lang="en-US" sz="2400" dirty="0"/>
            </a:br>
            <a:endParaRPr lang="en-US" sz="2400" dirty="0"/>
          </a:p>
          <a:p>
            <a:pPr marL="0" indent="0">
              <a:buNone/>
            </a:pPr>
            <a:endParaRPr lang="en-US" sz="2400" b="1" dirty="0"/>
          </a:p>
        </p:txBody>
      </p:sp>
    </p:spTree>
    <p:extLst>
      <p:ext uri="{BB962C8B-B14F-4D97-AF65-F5344CB8AC3E}">
        <p14:creationId xmlns:p14="http://schemas.microsoft.com/office/powerpoint/2010/main" val="42649567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Performance Tuning</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Database Processing</a:t>
            </a:r>
          </a:p>
          <a:p>
            <a:pPr marL="0" indent="0">
              <a:buNone/>
            </a:pPr>
            <a:r>
              <a:rPr lang="en-US" sz="2400" b="1" dirty="0"/>
              <a:t>Database Sorting: </a:t>
            </a:r>
            <a:r>
              <a:rPr lang="en-US" sz="2400" dirty="0"/>
              <a:t>Sorting on the database is often faster than sorting externally, especially if there is an index on the sort field(s). See the </a:t>
            </a:r>
            <a:r>
              <a:rPr lang="en-US" sz="2400" b="1" dirty="0"/>
              <a:t>Memory </a:t>
            </a:r>
            <a:r>
              <a:rPr lang="en-US" sz="2400" dirty="0"/>
              <a:t>section below for configuring the </a:t>
            </a:r>
            <a:r>
              <a:rPr lang="en-US" sz="2400" b="1" dirty="0"/>
              <a:t>Sort rows </a:t>
            </a:r>
            <a:r>
              <a:rPr lang="en-US" sz="2400" dirty="0"/>
              <a:t>step to leverage memory and CPU resources.</a:t>
            </a:r>
          </a:p>
          <a:p>
            <a:pPr marL="0" indent="0">
              <a:buNone/>
            </a:pPr>
            <a:endParaRPr lang="en-US" sz="2400" b="1" dirty="0"/>
          </a:p>
          <a:p>
            <a:pPr marL="0" indent="0">
              <a:buNone/>
            </a:pPr>
            <a:r>
              <a:rPr lang="en-US" sz="2400" b="1" dirty="0"/>
              <a:t>Database Processing: </a:t>
            </a:r>
            <a:r>
              <a:rPr lang="en-US" sz="2400" dirty="0"/>
              <a:t>In some cases, performance will be better if data is processed directly on the database. This approach may completely eliminate the need for a PDI transformation. Data can be pre-processed or staged on the database to simplify PDI transformations. Transformation logic can also be moved to the target sources in an Extract/Load/Transform (ELT) design pattern. Stored procedures, triggers, materialized views, and aggregation tables are just some of the techniques that can be leveraged. </a:t>
            </a:r>
            <a:br>
              <a:rPr lang="en-US" sz="2400" dirty="0"/>
            </a:br>
            <a:br>
              <a:rPr lang="en-US" sz="2400" dirty="0"/>
            </a:br>
            <a:endParaRPr lang="en-US" sz="2400" dirty="0"/>
          </a:p>
          <a:p>
            <a:pPr marL="0" indent="0">
              <a:buNone/>
            </a:pPr>
            <a:br>
              <a:rPr lang="en-US" sz="2400" dirty="0"/>
            </a:br>
            <a:endParaRPr lang="en-US" sz="2400" b="1" dirty="0"/>
          </a:p>
        </p:txBody>
      </p:sp>
    </p:spTree>
    <p:extLst>
      <p:ext uri="{BB962C8B-B14F-4D97-AF65-F5344CB8AC3E}">
        <p14:creationId xmlns:p14="http://schemas.microsoft.com/office/powerpoint/2010/main" val="39366769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Performance Tuning</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Prepared Statements: </a:t>
            </a:r>
            <a:r>
              <a:rPr lang="en-US" sz="2400" dirty="0"/>
              <a:t>Most database steps prepare statements which incur some overhead up front but improve performance overall. The </a:t>
            </a:r>
            <a:r>
              <a:rPr lang="en-US" sz="2400" b="1" dirty="0"/>
              <a:t>Execute SQL Script, Execute row SQL script, </a:t>
            </a:r>
            <a:r>
              <a:rPr lang="en-US" sz="2400" dirty="0"/>
              <a:t>and </a:t>
            </a:r>
            <a:r>
              <a:rPr lang="en-US" sz="2400" b="1" dirty="0"/>
              <a:t>Dynamic SQL row </a:t>
            </a:r>
            <a:r>
              <a:rPr lang="en-US" sz="2400" dirty="0"/>
              <a:t>steps do not perform this initial statement preparation and may not perform as well.</a:t>
            </a:r>
          </a:p>
          <a:p>
            <a:pPr marL="0" indent="0">
              <a:buNone/>
            </a:pPr>
            <a:endParaRPr lang="en-US" sz="2400" b="1" dirty="0"/>
          </a:p>
        </p:txBody>
      </p:sp>
    </p:spTree>
    <p:extLst>
      <p:ext uri="{BB962C8B-B14F-4D97-AF65-F5344CB8AC3E}">
        <p14:creationId xmlns:p14="http://schemas.microsoft.com/office/powerpoint/2010/main" val="28675856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Performance Tuning</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Scripting</a:t>
            </a:r>
          </a:p>
          <a:p>
            <a:r>
              <a:rPr lang="en-US" sz="2400" dirty="0"/>
              <a:t>The JavaScript step provides enormous flexibility however it may not perform as well as other highly optimized, single-purpose transformation steps.</a:t>
            </a:r>
          </a:p>
          <a:p>
            <a:endParaRPr lang="en-US" sz="2400" dirty="0"/>
          </a:p>
          <a:p>
            <a:r>
              <a:rPr lang="en-US" sz="2400" dirty="0"/>
              <a:t>Turn off compatibility mode when not needed. This will run the newer, faster JavaScript engine.</a:t>
            </a:r>
          </a:p>
          <a:p>
            <a:endParaRPr lang="en-US" sz="2400" dirty="0"/>
          </a:p>
          <a:p>
            <a:r>
              <a:rPr lang="en-US" sz="2400" dirty="0"/>
              <a:t>Consider writing a step plugin. This can provide better performance than using a JavaScript step.</a:t>
            </a:r>
          </a:p>
          <a:p>
            <a:endParaRPr lang="en-US" sz="2400" dirty="0"/>
          </a:p>
          <a:p>
            <a:r>
              <a:rPr lang="en-US" sz="2400" dirty="0"/>
              <a:t>A </a:t>
            </a:r>
            <a:r>
              <a:rPr lang="en-US" sz="2400" b="1" dirty="0"/>
              <a:t>User Defined Java Class </a:t>
            </a:r>
            <a:r>
              <a:rPr lang="en-US" sz="2400" dirty="0"/>
              <a:t>step may perform better than a JavaScript step.</a:t>
            </a:r>
          </a:p>
          <a:p>
            <a:pPr marL="0" indent="0">
              <a:buNone/>
            </a:pPr>
            <a:endParaRPr lang="en-US" sz="2400" dirty="0"/>
          </a:p>
          <a:p>
            <a:pPr marL="0" indent="0">
              <a:buNone/>
            </a:pPr>
            <a:br>
              <a:rPr lang="en-US" sz="2400" dirty="0"/>
            </a:br>
            <a:endParaRPr lang="en-US" sz="2400" b="1" dirty="0"/>
          </a:p>
        </p:txBody>
      </p:sp>
    </p:spTree>
    <p:extLst>
      <p:ext uri="{BB962C8B-B14F-4D97-AF65-F5344CB8AC3E}">
        <p14:creationId xmlns:p14="http://schemas.microsoft.com/office/powerpoint/2010/main" val="11323572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Performance Tuning</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Constant/Static Values</a:t>
            </a:r>
          </a:p>
          <a:p>
            <a:pPr marL="0" indent="0">
              <a:buNone/>
            </a:pPr>
            <a:r>
              <a:rPr lang="en-US" sz="2400" dirty="0"/>
              <a:t>Avoid calculating the same static value on every row. Instead you can calculate constants in a separate transformation and set variables to be used in downstream transformations. Or you can calculate constants in a separate stream and use the </a:t>
            </a:r>
            <a:r>
              <a:rPr lang="en-US" sz="2400" b="1" dirty="0"/>
              <a:t>Join Rows (Cartesian product) </a:t>
            </a:r>
            <a:r>
              <a:rPr lang="en-US" sz="2400" dirty="0"/>
              <a:t>step to join the constant into the main stream.</a:t>
            </a:r>
          </a:p>
          <a:p>
            <a:pPr marL="0" indent="0">
              <a:buNone/>
            </a:pPr>
            <a:endParaRPr lang="en-US" sz="2400" dirty="0"/>
          </a:p>
          <a:p>
            <a:pPr marL="0" indent="0">
              <a:buNone/>
            </a:pPr>
            <a:br>
              <a:rPr lang="en-US" sz="2400" dirty="0"/>
            </a:br>
            <a:endParaRPr lang="en-US" sz="2400" b="1" dirty="0"/>
          </a:p>
        </p:txBody>
      </p:sp>
    </p:spTree>
    <p:extLst>
      <p:ext uri="{BB962C8B-B14F-4D97-AF65-F5344CB8AC3E}">
        <p14:creationId xmlns:p14="http://schemas.microsoft.com/office/powerpoint/2010/main" val="6988062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77309"/>
          </a:xfrm>
        </p:spPr>
        <p:txBody>
          <a:bodyPr>
            <a:normAutofit/>
          </a:bodyPr>
          <a:lstStyle/>
          <a:p>
            <a:r>
              <a:rPr lang="en-US" b="1" dirty="0"/>
              <a:t>PDI Performance Tuning</a:t>
            </a:r>
            <a:endParaRPr lang="en-US" dirty="0"/>
          </a:p>
        </p:txBody>
      </p:sp>
      <p:sp>
        <p:nvSpPr>
          <p:cNvPr id="3" name="Content Placeholder 2"/>
          <p:cNvSpPr>
            <a:spLocks noGrp="1"/>
          </p:cNvSpPr>
          <p:nvPr>
            <p:ph idx="1"/>
          </p:nvPr>
        </p:nvSpPr>
        <p:spPr>
          <a:xfrm>
            <a:off x="1120000" y="1442434"/>
            <a:ext cx="10233800" cy="4734529"/>
          </a:xfrm>
        </p:spPr>
        <p:txBody>
          <a:bodyPr>
            <a:noAutofit/>
          </a:bodyPr>
          <a:lstStyle/>
          <a:p>
            <a:pPr marL="0" indent="0">
              <a:buNone/>
            </a:pPr>
            <a:r>
              <a:rPr lang="en-US" sz="2400" b="1" dirty="0"/>
              <a:t>Text files - CSV file input, Text file input, Text file output transformation steps</a:t>
            </a:r>
            <a:endParaRPr lang="en-US" sz="2400" dirty="0"/>
          </a:p>
          <a:p>
            <a:r>
              <a:rPr lang="en-US" sz="2400" dirty="0"/>
              <a:t>The </a:t>
            </a:r>
            <a:r>
              <a:rPr lang="en-US" sz="2400" b="1" dirty="0"/>
              <a:t>Lazy conversion </a:t>
            </a:r>
            <a:r>
              <a:rPr lang="en-US" sz="2400" dirty="0"/>
              <a:t>setting will postpone data conversion as long as possible. This includes character decoding, data conversion, trimming, etc. This can be helpful if not all fields are used, if data will be simply written out to another text file, or in some bulk loader scenarios.</a:t>
            </a:r>
          </a:p>
          <a:p>
            <a:pPr marL="0" indent="0">
              <a:buNone/>
            </a:pPr>
            <a:endParaRPr lang="en-US" sz="2400" dirty="0"/>
          </a:p>
          <a:p>
            <a:r>
              <a:rPr lang="en-US" sz="2400" dirty="0"/>
              <a:t>The </a:t>
            </a:r>
            <a:r>
              <a:rPr lang="en-US" sz="2400" b="1" dirty="0"/>
              <a:t>NIO buffer size </a:t>
            </a:r>
            <a:r>
              <a:rPr lang="en-US" sz="2400" dirty="0"/>
              <a:t>parameter determines the amount of data read at once from a text file. This can be adjusted to increase throughput.</a:t>
            </a:r>
          </a:p>
          <a:p>
            <a:pPr marL="0" indent="0">
              <a:buNone/>
            </a:pPr>
            <a:endParaRPr lang="en-US" sz="2400" b="1" dirty="0"/>
          </a:p>
        </p:txBody>
      </p:sp>
    </p:spTree>
    <p:extLst>
      <p:ext uri="{BB962C8B-B14F-4D97-AF65-F5344CB8AC3E}">
        <p14:creationId xmlns:p14="http://schemas.microsoft.com/office/powerpoint/2010/main" val="167080597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18526</TotalTime>
  <Words>34811</Words>
  <Application>Microsoft Office PowerPoint</Application>
  <PresentationFormat>Widescreen</PresentationFormat>
  <Paragraphs>3079</Paragraphs>
  <Slides>175</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175</vt:i4>
      </vt:variant>
    </vt:vector>
  </HeadingPairs>
  <TitlesOfParts>
    <vt:vector size="179" baseType="lpstr">
      <vt:lpstr>Arial</vt:lpstr>
      <vt:lpstr>Calibri</vt:lpstr>
      <vt:lpstr>Corbel</vt:lpstr>
      <vt:lpstr>Depth</vt:lpstr>
      <vt:lpstr>Introduction to Pentaho</vt:lpstr>
      <vt:lpstr>Day 1 Agenda</vt:lpstr>
      <vt:lpstr>PowerPoint Presentation</vt:lpstr>
      <vt:lpstr>Pentaho Tools</vt:lpstr>
      <vt:lpstr>About Pentaho</vt:lpstr>
      <vt:lpstr>Why Pentaho</vt:lpstr>
      <vt:lpstr>Why Pentaho</vt:lpstr>
      <vt:lpstr>Why Pentaho</vt:lpstr>
      <vt:lpstr>Features - EASE OF USE WITH THE POWER TO INTEGRATE ALL DATA</vt:lpstr>
      <vt:lpstr>Features - BIG DATA INTEGRATION WITH ZERO CODING REQUIRED</vt:lpstr>
      <vt:lpstr>Features - BRINGING ANALYTICS INTO DATA PREP</vt:lpstr>
      <vt:lpstr>Features - ENTERPRISE PLATFORM TO ACCELERATE THE DATA PIPELINE</vt:lpstr>
      <vt:lpstr>Pentaho BA Server (Server Layer)</vt:lpstr>
      <vt:lpstr>Pentaho BA Server (Server Layer)</vt:lpstr>
      <vt:lpstr>Pentaho BA Server (Server Layer)</vt:lpstr>
      <vt:lpstr>Pentaho BA Server : EE vs. CE</vt:lpstr>
      <vt:lpstr>Pentaho Stack: Abstract Component View</vt:lpstr>
      <vt:lpstr>Pentaho Stack: Architecture View</vt:lpstr>
      <vt:lpstr>Pentaho Data Integration</vt:lpstr>
      <vt:lpstr>PDI Installation </vt:lpstr>
      <vt:lpstr>PDI Installation </vt:lpstr>
      <vt:lpstr>PDI Manual Installation (Linux)</vt:lpstr>
      <vt:lpstr>PDI Manual Installation (Linux)</vt:lpstr>
      <vt:lpstr>PDI Manual Installation (Windows)</vt:lpstr>
      <vt:lpstr>Spoon</vt:lpstr>
      <vt:lpstr>Kitchen</vt:lpstr>
      <vt:lpstr>Pan</vt:lpstr>
      <vt:lpstr>Carte</vt:lpstr>
      <vt:lpstr>Pentaho Data Integration: Environment</vt:lpstr>
      <vt:lpstr>PowerPoint Presentation</vt:lpstr>
      <vt:lpstr>PowerPoint Presentation</vt:lpstr>
      <vt:lpstr>Transformation </vt:lpstr>
      <vt:lpstr>Transformation Steps</vt:lpstr>
      <vt:lpstr>Hops</vt:lpstr>
      <vt:lpstr>Working with Files</vt:lpstr>
      <vt:lpstr>Day 2 Agenda</vt:lpstr>
      <vt:lpstr>Working with Databases</vt:lpstr>
      <vt:lpstr>Job</vt:lpstr>
      <vt:lpstr>…</vt:lpstr>
      <vt:lpstr>PowerPoint Presentation</vt:lpstr>
      <vt:lpstr>What is Metadata Injection</vt:lpstr>
      <vt:lpstr>What is Metadata Injection</vt:lpstr>
      <vt:lpstr>Steps which support Metadata Injection</vt:lpstr>
      <vt:lpstr>PowerPoint Presentation</vt:lpstr>
      <vt:lpstr>Arguments, Parameters, and Variables</vt:lpstr>
      <vt:lpstr>Arguments</vt:lpstr>
      <vt:lpstr>Parameters</vt:lpstr>
      <vt:lpstr>Variables</vt:lpstr>
      <vt:lpstr>Variables</vt:lpstr>
      <vt:lpstr>Variables Scope</vt:lpstr>
      <vt:lpstr>Environment Variables</vt:lpstr>
      <vt:lpstr>Kettle Variables</vt:lpstr>
      <vt:lpstr>Kettle Internal Variables</vt:lpstr>
      <vt:lpstr>PowerPoint Presentation</vt:lpstr>
      <vt:lpstr>Day 3 Agenda</vt:lpstr>
      <vt:lpstr>PowerPoint Presentation</vt:lpstr>
      <vt:lpstr>Enable Logging</vt:lpstr>
      <vt:lpstr>Enable Logging</vt:lpstr>
      <vt:lpstr>Log Levels</vt:lpstr>
      <vt:lpstr>Log Rotation</vt:lpstr>
      <vt:lpstr>Log Rotation</vt:lpstr>
      <vt:lpstr>Log Rotation</vt:lpstr>
      <vt:lpstr>Log Rotation</vt:lpstr>
      <vt:lpstr>Log Rotation – Date Based</vt:lpstr>
      <vt:lpstr>Log Rotation – Size Based</vt:lpstr>
      <vt:lpstr>Best Practices for Kettle Logging</vt:lpstr>
      <vt:lpstr>Best Practices for Kettle Logging</vt:lpstr>
      <vt:lpstr>Use Kettle Global Logging Variables</vt:lpstr>
      <vt:lpstr>Use Kettle Global Logging Variables</vt:lpstr>
      <vt:lpstr>Moving your Logging to Carte or BI Server</vt:lpstr>
      <vt:lpstr>Note:</vt:lpstr>
      <vt:lpstr>Please Note…</vt:lpstr>
      <vt:lpstr>…</vt:lpstr>
      <vt:lpstr>The Solution</vt:lpstr>
      <vt:lpstr>The Solution</vt:lpstr>
      <vt:lpstr>Best Practices kettle.properties</vt:lpstr>
      <vt:lpstr>Error Handling Strategies</vt:lpstr>
      <vt:lpstr>Error Handling Strategies</vt:lpstr>
      <vt:lpstr>PowerPoint Presentation</vt:lpstr>
      <vt:lpstr>Performance Tuning Process</vt:lpstr>
      <vt:lpstr>Internal vs. External Performance Factors</vt:lpstr>
      <vt:lpstr>Internal vs. External Performance Factors</vt:lpstr>
      <vt:lpstr>Internal vs. External Performance Factors</vt:lpstr>
      <vt:lpstr>Verifying Bottlenecks</vt:lpstr>
      <vt:lpstr>Eliminating the bottleneck</vt:lpstr>
      <vt:lpstr>External Performance Factors</vt:lpstr>
      <vt:lpstr>External Performance Factors</vt:lpstr>
      <vt:lpstr>External Performance Factors</vt:lpstr>
      <vt:lpstr>External Performance Factors</vt:lpstr>
      <vt:lpstr>Data Source/Target Performance</vt:lpstr>
      <vt:lpstr>Data Source/Target Performance</vt:lpstr>
      <vt:lpstr>Data Source/Target Performance</vt:lpstr>
      <vt:lpstr>PDI Performance Tuning</vt:lpstr>
      <vt:lpstr>PDI Performance Tuning</vt:lpstr>
      <vt:lpstr>PDI Performance Tuning</vt:lpstr>
      <vt:lpstr>PDI Performance Tuning</vt:lpstr>
      <vt:lpstr>PDI Performance Tuning</vt:lpstr>
      <vt:lpstr>PDI Performance Tuning</vt:lpstr>
      <vt:lpstr>PDI Performance Tuning</vt:lpstr>
      <vt:lpstr>PDI Performance Tuning</vt:lpstr>
      <vt:lpstr>PDI Job Design</vt:lpstr>
      <vt:lpstr>PDI Job Design</vt:lpstr>
      <vt:lpstr>PDI Job Design</vt:lpstr>
      <vt:lpstr>PDI Job Design</vt:lpstr>
      <vt:lpstr>PDI Job Design</vt:lpstr>
      <vt:lpstr>PDI Job Design</vt:lpstr>
      <vt:lpstr>Few more Tips…</vt:lpstr>
      <vt:lpstr>Few more Tips…</vt:lpstr>
      <vt:lpstr>Few more Tips…</vt:lpstr>
      <vt:lpstr>Few more Tips…</vt:lpstr>
      <vt:lpstr>PowerPoint Presentation</vt:lpstr>
      <vt:lpstr>Embedding Pentaho Data Integration</vt:lpstr>
      <vt:lpstr>Running Transformations</vt:lpstr>
      <vt:lpstr>Running Transformations</vt:lpstr>
      <vt:lpstr>Running Jobs</vt:lpstr>
      <vt:lpstr>Building Transformations Dynamically</vt:lpstr>
      <vt:lpstr>Building Transformations Dynamically</vt:lpstr>
      <vt:lpstr>Building Transformations Dynamically</vt:lpstr>
      <vt:lpstr>Building Jobs Dynamically</vt:lpstr>
      <vt:lpstr>Building Jobs Dynamically</vt:lpstr>
      <vt:lpstr>Building Jobs Dynamically</vt:lpstr>
      <vt:lpstr>Running Jobs</vt:lpstr>
      <vt:lpstr>Day 4 Agenda</vt:lpstr>
      <vt:lpstr>PowerPoint Presentation</vt:lpstr>
      <vt:lpstr>PAC</vt:lpstr>
      <vt:lpstr>Overview of Console Components</vt:lpstr>
      <vt:lpstr>Administration</vt:lpstr>
      <vt:lpstr>Administration</vt:lpstr>
      <vt:lpstr>Managing Users and Roles</vt:lpstr>
      <vt:lpstr>Managing Users and Roles</vt:lpstr>
      <vt:lpstr>Managing Users and Roles</vt:lpstr>
      <vt:lpstr>Managing Roles</vt:lpstr>
      <vt:lpstr>Managing Roles</vt:lpstr>
      <vt:lpstr>Authentication</vt:lpstr>
      <vt:lpstr>Mail Server</vt:lpstr>
      <vt:lpstr>Licenses</vt:lpstr>
      <vt:lpstr>Define Data Sources</vt:lpstr>
      <vt:lpstr>Instructions</vt:lpstr>
      <vt:lpstr>Administration Services</vt:lpstr>
      <vt:lpstr>Administration Services</vt:lpstr>
      <vt:lpstr>Entering Schedules</vt:lpstr>
      <vt:lpstr>Examining the List of Schedules</vt:lpstr>
      <vt:lpstr>Start and Stop BA Server</vt:lpstr>
      <vt:lpstr>PowerPoint Presentation</vt:lpstr>
      <vt:lpstr>Create Step Plugins</vt:lpstr>
      <vt:lpstr>Create Step Plugins</vt:lpstr>
      <vt:lpstr>How a Kettle step works</vt:lpstr>
      <vt:lpstr>plugin.xml</vt:lpstr>
      <vt:lpstr>The Meta Class</vt:lpstr>
      <vt:lpstr>Maintain Step Settings</vt:lpstr>
      <vt:lpstr>Maintain Step Settings</vt:lpstr>
      <vt:lpstr>Maintain Step Settings</vt:lpstr>
      <vt:lpstr>Maintain Step Settings</vt:lpstr>
      <vt:lpstr>Maintain Step Settings</vt:lpstr>
      <vt:lpstr>Maintain Step Settings</vt:lpstr>
      <vt:lpstr>Maintain Step Settings</vt:lpstr>
      <vt:lpstr>Implement the Step Settings Dialog Box</vt:lpstr>
      <vt:lpstr>Implement the Step Settings Dialog Box</vt:lpstr>
      <vt:lpstr>Process Rows</vt:lpstr>
      <vt:lpstr>Process Rows</vt:lpstr>
      <vt:lpstr>Process Rows</vt:lpstr>
      <vt:lpstr>Process Rows</vt:lpstr>
      <vt:lpstr>Process Rows</vt:lpstr>
      <vt:lpstr>Store the Processing State</vt:lpstr>
      <vt:lpstr>Store the Processing State</vt:lpstr>
      <vt:lpstr>Work with Rows</vt:lpstr>
      <vt:lpstr>Work with Rows</vt:lpstr>
      <vt:lpstr>Work With Fields</vt:lpstr>
      <vt:lpstr>Work With Fields</vt:lpstr>
      <vt:lpstr>Work With Fields</vt:lpstr>
      <vt:lpstr>Pentaho Report Designer</vt:lpstr>
      <vt:lpstr>…</vt:lpstr>
      <vt:lpstr>Mondrian (Analysis Services)</vt:lpstr>
      <vt:lpstr>Mondrian Dashboard</vt:lpstr>
      <vt:lpstr>Pentaho in Production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Talend Big Data Platform</dc:title>
  <dc:creator>nishad</dc:creator>
  <cp:lastModifiedBy>Nishad Joshi</cp:lastModifiedBy>
  <cp:revision>468</cp:revision>
  <dcterms:created xsi:type="dcterms:W3CDTF">2015-09-23T23:49:36Z</dcterms:created>
  <dcterms:modified xsi:type="dcterms:W3CDTF">2017-10-11T18:22:50Z</dcterms:modified>
</cp:coreProperties>
</file>